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5"/>
  </p:notesMasterIdLst>
  <p:sldIdLst>
    <p:sldId id="261" r:id="rId5"/>
    <p:sldId id="270" r:id="rId6"/>
    <p:sldId id="262" r:id="rId7"/>
    <p:sldId id="263" r:id="rId8"/>
    <p:sldId id="265" r:id="rId9"/>
    <p:sldId id="271" r:id="rId10"/>
    <p:sldId id="264" r:id="rId11"/>
    <p:sldId id="266" r:id="rId12"/>
    <p:sldId id="268" r:id="rId13"/>
    <p:sldId id="272" r:id="rId14"/>
    <p:sldId id="267" r:id="rId15"/>
    <p:sldId id="274" r:id="rId16"/>
    <p:sldId id="269" r:id="rId17"/>
    <p:sldId id="275" r:id="rId18"/>
    <p:sldId id="278" r:id="rId19"/>
    <p:sldId id="276" r:id="rId20"/>
    <p:sldId id="277" r:id="rId21"/>
    <p:sldId id="279" r:id="rId22"/>
    <p:sldId id="294" r:id="rId23"/>
    <p:sldId id="280" r:id="rId24"/>
    <p:sldId id="281" r:id="rId25"/>
    <p:sldId id="282" r:id="rId26"/>
    <p:sldId id="283" r:id="rId27"/>
    <p:sldId id="284" r:id="rId28"/>
    <p:sldId id="285" r:id="rId29"/>
    <p:sldId id="286" r:id="rId30"/>
    <p:sldId id="287" r:id="rId31"/>
    <p:sldId id="288" r:id="rId32"/>
    <p:sldId id="292" r:id="rId33"/>
    <p:sldId id="290" r:id="rId34"/>
    <p:sldId id="289" r:id="rId35"/>
    <p:sldId id="291" r:id="rId36"/>
    <p:sldId id="293" r:id="rId37"/>
    <p:sldId id="295" r:id="rId38"/>
    <p:sldId id="296" r:id="rId39"/>
    <p:sldId id="297" r:id="rId40"/>
    <p:sldId id="298" r:id="rId41"/>
    <p:sldId id="299" r:id="rId42"/>
    <p:sldId id="300" r:id="rId43"/>
    <p:sldId id="301"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50" autoAdjust="0"/>
    <p:restoredTop sz="94660"/>
  </p:normalViewPr>
  <p:slideViewPr>
    <p:cSldViewPr snapToGrid="0">
      <p:cViewPr>
        <p:scale>
          <a:sx n="70" d="100"/>
          <a:sy n="70" d="100"/>
        </p:scale>
        <p:origin x="1234" y="3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un K Rui Yu" userId="a91284c24ca340b5" providerId="LiveId" clId="{3C1D82B5-7B81-4B3C-967B-D219FD8B97A5}"/>
    <pc:docChg chg="modSld">
      <pc:chgData name="Shaun K Rui Yu" userId="a91284c24ca340b5" providerId="LiveId" clId="{3C1D82B5-7B81-4B3C-967B-D219FD8B97A5}" dt="2023-12-04T02:40:24.624" v="1" actId="1037"/>
      <pc:docMkLst>
        <pc:docMk/>
      </pc:docMkLst>
      <pc:sldChg chg="modSp mod">
        <pc:chgData name="Shaun K Rui Yu" userId="a91284c24ca340b5" providerId="LiveId" clId="{3C1D82B5-7B81-4B3C-967B-D219FD8B97A5}" dt="2023-12-04T02:40:24.624" v="1" actId="1037"/>
        <pc:sldMkLst>
          <pc:docMk/>
          <pc:sldMk cId="1135300313" sldId="292"/>
        </pc:sldMkLst>
        <pc:picChg chg="mod">
          <ac:chgData name="Shaun K Rui Yu" userId="a91284c24ca340b5" providerId="LiveId" clId="{3C1D82B5-7B81-4B3C-967B-D219FD8B97A5}" dt="2023-12-04T02:40:24.624" v="1" actId="1037"/>
          <ac:picMkLst>
            <pc:docMk/>
            <pc:sldMk cId="1135300313" sldId="292"/>
            <ac:picMk id="5" creationId="{17437EB0-0F39-CE25-BB1F-66A88A19F1D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12/4/2023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12/4/2023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s://www.youtube.com/watch?v=lTc7NU9XpWE&amp;ab_channel=NazimUddin" TargetMode="External"/><Relationship Id="rId18" Type="http://schemas.openxmlformats.org/officeDocument/2006/relationships/image" Target="../media/image21.png"/><Relationship Id="rId3" Type="http://schemas.openxmlformats.org/officeDocument/2006/relationships/hyperlink" Target="https://www.youtube.com/watch?v=UgtjatBt3vY&amp;ab_channel=RyanNoonan" TargetMode="External"/><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0.png"/><Relationship Id="rId2" Type="http://schemas.openxmlformats.org/officeDocument/2006/relationships/image" Target="../media/image7.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8.png"/><Relationship Id="rId10" Type="http://schemas.openxmlformats.org/officeDocument/2006/relationships/image" Target="../media/image14.png"/><Relationship Id="rId19"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30.png"/><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3"/>
            <a:ext cx="6858000" cy="1108337"/>
          </a:xfrm>
        </p:spPr>
        <p:txBody>
          <a:bodyPr>
            <a:normAutofit fontScale="90000"/>
          </a:bodyPr>
          <a:lstStyle/>
          <a:p>
            <a:pPr algn="ctr"/>
            <a:r>
              <a:rPr lang="en-US" dirty="0"/>
              <a:t>AI and machine learning CA1</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208072"/>
            <a:ext cx="6857999" cy="1346995"/>
          </a:xfrm>
        </p:spPr>
        <p:txBody>
          <a:bodyPr>
            <a:normAutofit lnSpcReduction="10000"/>
          </a:bodyPr>
          <a:lstStyle/>
          <a:p>
            <a:pPr algn="ctr"/>
            <a:r>
              <a:rPr lang="en-US" dirty="0"/>
              <a:t>By </a:t>
            </a:r>
            <a:r>
              <a:rPr lang="en-US" dirty="0" err="1"/>
              <a:t>shaun</a:t>
            </a:r>
            <a:r>
              <a:rPr lang="en-US" dirty="0"/>
              <a:t> </a:t>
            </a:r>
            <a:r>
              <a:rPr lang="en-US" dirty="0" err="1"/>
              <a:t>kwo</a:t>
            </a:r>
            <a:r>
              <a:rPr lang="en-US" dirty="0"/>
              <a:t> </a:t>
            </a:r>
            <a:r>
              <a:rPr lang="en-US" dirty="0" err="1"/>
              <a:t>rui</a:t>
            </a:r>
            <a:r>
              <a:rPr lang="en-US" dirty="0"/>
              <a:t> </a:t>
            </a:r>
            <a:r>
              <a:rPr lang="en-US" dirty="0" err="1"/>
              <a:t>yu</a:t>
            </a:r>
            <a:r>
              <a:rPr lang="en-US" dirty="0"/>
              <a:t> </a:t>
            </a:r>
          </a:p>
          <a:p>
            <a:pPr algn="ctr"/>
            <a:r>
              <a:rPr lang="en-US" dirty="0"/>
              <a:t>P2317933</a:t>
            </a:r>
          </a:p>
          <a:p>
            <a:pPr algn="ctr"/>
            <a:r>
              <a:rPr lang="en-US" dirty="0"/>
              <a:t>DAAA/FT/1B/06</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A6A-5DF4-BC18-9EB4-388E96179964}"/>
              </a:ext>
            </a:extLst>
          </p:cNvPr>
          <p:cNvSpPr>
            <a:spLocks noGrp="1"/>
          </p:cNvSpPr>
          <p:nvPr>
            <p:ph type="title"/>
          </p:nvPr>
        </p:nvSpPr>
        <p:spPr>
          <a:xfrm>
            <a:off x="1141413" y="618518"/>
            <a:ext cx="9905998" cy="4576220"/>
          </a:xfrm>
        </p:spPr>
        <p:txBody>
          <a:bodyPr>
            <a:normAutofit/>
          </a:bodyPr>
          <a:lstStyle/>
          <a:p>
            <a:pPr algn="ctr"/>
            <a:r>
              <a:rPr lang="en-US" dirty="0"/>
              <a:t>Step 3:</a:t>
            </a:r>
            <a:br>
              <a:rPr lang="en-US" dirty="0"/>
            </a:br>
            <a:br>
              <a:rPr lang="en-US" dirty="0"/>
            </a:br>
            <a:r>
              <a:rPr lang="en-US" dirty="0" err="1"/>
              <a:t>MODEl</a:t>
            </a:r>
            <a:r>
              <a:rPr lang="en-US" dirty="0"/>
              <a:t> selection</a:t>
            </a:r>
          </a:p>
        </p:txBody>
      </p:sp>
    </p:spTree>
    <p:extLst>
      <p:ext uri="{BB962C8B-B14F-4D97-AF65-F5344CB8AC3E}">
        <p14:creationId xmlns:p14="http://schemas.microsoft.com/office/powerpoint/2010/main" val="119307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1FC283-D860-6F66-1AFD-C59AAD9411DD}"/>
              </a:ext>
            </a:extLst>
          </p:cNvPr>
          <p:cNvSpPr>
            <a:spLocks noGrp="1"/>
          </p:cNvSpPr>
          <p:nvPr>
            <p:ph idx="1"/>
          </p:nvPr>
        </p:nvSpPr>
        <p:spPr>
          <a:xfrm>
            <a:off x="654269" y="165538"/>
            <a:ext cx="7701455" cy="6164317"/>
          </a:xfrm>
        </p:spPr>
        <p:txBody>
          <a:bodyPr/>
          <a:lstStyle/>
          <a:p>
            <a:pPr marL="0" indent="0">
              <a:buNone/>
            </a:pPr>
            <a:r>
              <a:rPr lang="en-US" dirty="0"/>
              <a:t>3.1 Getting all possible classification models </a:t>
            </a:r>
          </a:p>
          <a:p>
            <a:pPr marL="0" indent="0">
              <a:buNone/>
            </a:pPr>
            <a:r>
              <a:rPr lang="en-US" sz="1400" dirty="0"/>
              <a:t>I tried using </a:t>
            </a:r>
            <a:r>
              <a:rPr lang="en-US" sz="1400" dirty="0" err="1"/>
              <a:t>knn</a:t>
            </a:r>
            <a:r>
              <a:rPr lang="en-US" sz="1400" dirty="0"/>
              <a:t>, </a:t>
            </a:r>
            <a:r>
              <a:rPr lang="en-US" sz="1400" dirty="0" err="1"/>
              <a:t>svm</a:t>
            </a:r>
            <a:r>
              <a:rPr lang="en-US" sz="1400" dirty="0"/>
              <a:t>, naïve bayes, logistic regression, decision tree, random forest and gradient boosting</a:t>
            </a:r>
          </a:p>
        </p:txBody>
      </p:sp>
      <p:pic>
        <p:nvPicPr>
          <p:cNvPr id="5" name="Picture 4">
            <a:extLst>
              <a:ext uri="{FF2B5EF4-FFF2-40B4-BE49-F238E27FC236}">
                <a16:creationId xmlns:a16="http://schemas.microsoft.com/office/drawing/2014/main" id="{29A94139-1DED-E0EC-0A9F-0625A0E983CC}"/>
              </a:ext>
            </a:extLst>
          </p:cNvPr>
          <p:cNvPicPr>
            <a:picLocks noChangeAspect="1"/>
          </p:cNvPicPr>
          <p:nvPr/>
        </p:nvPicPr>
        <p:blipFill>
          <a:blip r:embed="rId2"/>
          <a:stretch>
            <a:fillRect/>
          </a:stretch>
        </p:blipFill>
        <p:spPr>
          <a:xfrm>
            <a:off x="4085706" y="1567673"/>
            <a:ext cx="2022241" cy="1415569"/>
          </a:xfrm>
          <a:prstGeom prst="rect">
            <a:avLst/>
          </a:prstGeom>
        </p:spPr>
      </p:pic>
      <p:pic>
        <p:nvPicPr>
          <p:cNvPr id="7" name="Picture 6">
            <a:extLst>
              <a:ext uri="{FF2B5EF4-FFF2-40B4-BE49-F238E27FC236}">
                <a16:creationId xmlns:a16="http://schemas.microsoft.com/office/drawing/2014/main" id="{9902D768-33A1-2868-7916-636F2A9D760E}"/>
              </a:ext>
            </a:extLst>
          </p:cNvPr>
          <p:cNvPicPr>
            <a:picLocks noChangeAspect="1"/>
          </p:cNvPicPr>
          <p:nvPr/>
        </p:nvPicPr>
        <p:blipFill>
          <a:blip r:embed="rId3"/>
          <a:stretch>
            <a:fillRect/>
          </a:stretch>
        </p:blipFill>
        <p:spPr>
          <a:xfrm>
            <a:off x="6094412" y="1576197"/>
            <a:ext cx="2010037" cy="1407045"/>
          </a:xfrm>
          <a:prstGeom prst="rect">
            <a:avLst/>
          </a:prstGeom>
        </p:spPr>
      </p:pic>
      <p:pic>
        <p:nvPicPr>
          <p:cNvPr id="9" name="Picture 8">
            <a:extLst>
              <a:ext uri="{FF2B5EF4-FFF2-40B4-BE49-F238E27FC236}">
                <a16:creationId xmlns:a16="http://schemas.microsoft.com/office/drawing/2014/main" id="{2CC5AF7B-4737-A664-EC72-FB86A43B93E7}"/>
              </a:ext>
            </a:extLst>
          </p:cNvPr>
          <p:cNvPicPr>
            <a:picLocks noChangeAspect="1"/>
          </p:cNvPicPr>
          <p:nvPr/>
        </p:nvPicPr>
        <p:blipFill>
          <a:blip r:embed="rId4"/>
          <a:stretch>
            <a:fillRect/>
          </a:stretch>
        </p:blipFill>
        <p:spPr>
          <a:xfrm>
            <a:off x="2124200" y="1574460"/>
            <a:ext cx="1978644" cy="1281561"/>
          </a:xfrm>
          <a:prstGeom prst="rect">
            <a:avLst/>
          </a:prstGeom>
        </p:spPr>
      </p:pic>
      <p:pic>
        <p:nvPicPr>
          <p:cNvPr id="11" name="Picture 10">
            <a:extLst>
              <a:ext uri="{FF2B5EF4-FFF2-40B4-BE49-F238E27FC236}">
                <a16:creationId xmlns:a16="http://schemas.microsoft.com/office/drawing/2014/main" id="{11F412C6-4612-DC30-63E1-2B06B2B0F9D8}"/>
              </a:ext>
            </a:extLst>
          </p:cNvPr>
          <p:cNvPicPr>
            <a:picLocks noChangeAspect="1"/>
          </p:cNvPicPr>
          <p:nvPr/>
        </p:nvPicPr>
        <p:blipFill>
          <a:blip r:embed="rId5"/>
          <a:stretch>
            <a:fillRect/>
          </a:stretch>
        </p:blipFill>
        <p:spPr>
          <a:xfrm>
            <a:off x="8099515" y="1635989"/>
            <a:ext cx="1990227" cy="1278935"/>
          </a:xfrm>
          <a:prstGeom prst="rect">
            <a:avLst/>
          </a:prstGeom>
        </p:spPr>
      </p:pic>
      <p:pic>
        <p:nvPicPr>
          <p:cNvPr id="13" name="Picture 12">
            <a:extLst>
              <a:ext uri="{FF2B5EF4-FFF2-40B4-BE49-F238E27FC236}">
                <a16:creationId xmlns:a16="http://schemas.microsoft.com/office/drawing/2014/main" id="{DFEC828B-098D-F79E-3ED5-9EE3CC1AEF4E}"/>
              </a:ext>
            </a:extLst>
          </p:cNvPr>
          <p:cNvPicPr>
            <a:picLocks noChangeAspect="1"/>
          </p:cNvPicPr>
          <p:nvPr/>
        </p:nvPicPr>
        <p:blipFill>
          <a:blip r:embed="rId6"/>
          <a:stretch>
            <a:fillRect/>
          </a:stretch>
        </p:blipFill>
        <p:spPr>
          <a:xfrm>
            <a:off x="10113124" y="1780899"/>
            <a:ext cx="1980019" cy="1241525"/>
          </a:xfrm>
          <a:prstGeom prst="rect">
            <a:avLst/>
          </a:prstGeom>
        </p:spPr>
      </p:pic>
      <p:pic>
        <p:nvPicPr>
          <p:cNvPr id="15" name="Picture 14">
            <a:extLst>
              <a:ext uri="{FF2B5EF4-FFF2-40B4-BE49-F238E27FC236}">
                <a16:creationId xmlns:a16="http://schemas.microsoft.com/office/drawing/2014/main" id="{A7C05903-93C8-E8D1-E58E-372E9D4FD43D}"/>
              </a:ext>
            </a:extLst>
          </p:cNvPr>
          <p:cNvPicPr>
            <a:picLocks noChangeAspect="1"/>
          </p:cNvPicPr>
          <p:nvPr/>
        </p:nvPicPr>
        <p:blipFill>
          <a:blip r:embed="rId7"/>
          <a:stretch>
            <a:fillRect/>
          </a:stretch>
        </p:blipFill>
        <p:spPr>
          <a:xfrm>
            <a:off x="98857" y="1537328"/>
            <a:ext cx="2085112" cy="1318693"/>
          </a:xfrm>
          <a:prstGeom prst="rect">
            <a:avLst/>
          </a:prstGeom>
        </p:spPr>
      </p:pic>
      <p:pic>
        <p:nvPicPr>
          <p:cNvPr id="19" name="Picture 18">
            <a:extLst>
              <a:ext uri="{FF2B5EF4-FFF2-40B4-BE49-F238E27FC236}">
                <a16:creationId xmlns:a16="http://schemas.microsoft.com/office/drawing/2014/main" id="{F9227999-C0A5-2094-FCB9-7863BD83FE46}"/>
              </a:ext>
            </a:extLst>
          </p:cNvPr>
          <p:cNvPicPr>
            <a:picLocks noChangeAspect="1"/>
          </p:cNvPicPr>
          <p:nvPr/>
        </p:nvPicPr>
        <p:blipFill>
          <a:blip r:embed="rId8"/>
          <a:stretch>
            <a:fillRect/>
          </a:stretch>
        </p:blipFill>
        <p:spPr>
          <a:xfrm>
            <a:off x="8339880" y="103326"/>
            <a:ext cx="2220563" cy="1462023"/>
          </a:xfrm>
          <a:prstGeom prst="rect">
            <a:avLst/>
          </a:prstGeom>
        </p:spPr>
      </p:pic>
      <p:pic>
        <p:nvPicPr>
          <p:cNvPr id="21" name="Picture 20">
            <a:extLst>
              <a:ext uri="{FF2B5EF4-FFF2-40B4-BE49-F238E27FC236}">
                <a16:creationId xmlns:a16="http://schemas.microsoft.com/office/drawing/2014/main" id="{9AB7BEC1-CD4A-C8CE-B697-4F6E8599791D}"/>
              </a:ext>
            </a:extLst>
          </p:cNvPr>
          <p:cNvPicPr>
            <a:picLocks noChangeAspect="1"/>
          </p:cNvPicPr>
          <p:nvPr/>
        </p:nvPicPr>
        <p:blipFill>
          <a:blip r:embed="rId9"/>
          <a:stretch>
            <a:fillRect/>
          </a:stretch>
        </p:blipFill>
        <p:spPr>
          <a:xfrm>
            <a:off x="553948" y="3327269"/>
            <a:ext cx="6168185" cy="3470970"/>
          </a:xfrm>
          <a:prstGeom prst="rect">
            <a:avLst/>
          </a:prstGeom>
        </p:spPr>
      </p:pic>
      <p:sp>
        <p:nvSpPr>
          <p:cNvPr id="22" name="TextBox 21">
            <a:extLst>
              <a:ext uri="{FF2B5EF4-FFF2-40B4-BE49-F238E27FC236}">
                <a16:creationId xmlns:a16="http://schemas.microsoft.com/office/drawing/2014/main" id="{0294D640-D0F6-D74C-C40B-3724134347FF}"/>
              </a:ext>
            </a:extLst>
          </p:cNvPr>
          <p:cNvSpPr txBox="1"/>
          <p:nvPr/>
        </p:nvSpPr>
        <p:spPr>
          <a:xfrm>
            <a:off x="7236865" y="3585426"/>
            <a:ext cx="4080866" cy="2215991"/>
          </a:xfrm>
          <a:prstGeom prst="rect">
            <a:avLst/>
          </a:prstGeom>
          <a:noFill/>
        </p:spPr>
        <p:txBody>
          <a:bodyPr wrap="square" rtlCol="0">
            <a:spAutoFit/>
          </a:bodyPr>
          <a:lstStyle/>
          <a:p>
            <a:pPr marL="0" indent="0">
              <a:buNone/>
            </a:pPr>
            <a:r>
              <a:rPr lang="en-US" sz="2000" dirty="0">
                <a:latin typeface="Tw Cen MT (Body)"/>
              </a:rPr>
              <a:t>3.2 </a:t>
            </a:r>
            <a:r>
              <a:rPr lang="en-US" sz="2000" b="0" i="0" dirty="0">
                <a:effectLst/>
                <a:latin typeface="Tw Cen MT (Body)"/>
              </a:rPr>
              <a:t>How did you select which learning algorithms to use?</a:t>
            </a:r>
          </a:p>
          <a:p>
            <a:pPr marL="0" indent="0">
              <a:buNone/>
            </a:pPr>
            <a:r>
              <a:rPr lang="en-US" sz="1600" dirty="0">
                <a:latin typeface="Tw Cen MT (Body)"/>
              </a:rPr>
              <a:t>After finding the accuracy, AUC, F1, Precision and recall of each model, I used the code on the left to find the best 4 learning models to do hyperparameter tuning which are Decision tree, gradient boosting, random forest and </a:t>
            </a:r>
            <a:r>
              <a:rPr lang="en-US" sz="1600" dirty="0" err="1">
                <a:latin typeface="Tw Cen MT (Body)"/>
              </a:rPr>
              <a:t>svm</a:t>
            </a:r>
            <a:r>
              <a:rPr lang="en-US" sz="1600" dirty="0">
                <a:latin typeface="Tw Cen MT (Body)"/>
              </a:rPr>
              <a:t>.</a:t>
            </a:r>
          </a:p>
          <a:p>
            <a:endParaRPr lang="en-US" dirty="0"/>
          </a:p>
        </p:txBody>
      </p:sp>
    </p:spTree>
    <p:extLst>
      <p:ext uri="{BB962C8B-B14F-4D97-AF65-F5344CB8AC3E}">
        <p14:creationId xmlns:p14="http://schemas.microsoft.com/office/powerpoint/2010/main" val="3136384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872BE-ED3E-309E-2022-4929E4AB5C43}"/>
              </a:ext>
            </a:extLst>
          </p:cNvPr>
          <p:cNvSpPr>
            <a:spLocks noGrp="1"/>
          </p:cNvSpPr>
          <p:nvPr>
            <p:ph type="title"/>
          </p:nvPr>
        </p:nvSpPr>
        <p:spPr>
          <a:xfrm>
            <a:off x="1141413" y="180622"/>
            <a:ext cx="9905998" cy="6094918"/>
          </a:xfrm>
        </p:spPr>
        <p:txBody>
          <a:bodyPr>
            <a:normAutofit/>
          </a:bodyPr>
          <a:lstStyle/>
          <a:p>
            <a:pPr algn="ctr"/>
            <a:r>
              <a:rPr lang="en-US" dirty="0"/>
              <a:t>Step 4 :</a:t>
            </a:r>
            <a:br>
              <a:rPr lang="en-US" dirty="0"/>
            </a:br>
            <a:br>
              <a:rPr lang="en-US" dirty="0"/>
            </a:br>
            <a:r>
              <a:rPr lang="en-US" dirty="0"/>
              <a:t>Hyperparameter tuning for the top 4 models and model evaluation </a:t>
            </a:r>
          </a:p>
        </p:txBody>
      </p:sp>
    </p:spTree>
    <p:extLst>
      <p:ext uri="{BB962C8B-B14F-4D97-AF65-F5344CB8AC3E}">
        <p14:creationId xmlns:p14="http://schemas.microsoft.com/office/powerpoint/2010/main" val="922951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0C7425-74EF-5C0D-CBEE-485D29A82E70}"/>
              </a:ext>
            </a:extLst>
          </p:cNvPr>
          <p:cNvPicPr>
            <a:picLocks noGrp="1" noChangeAspect="1"/>
          </p:cNvPicPr>
          <p:nvPr>
            <p:ph idx="1"/>
          </p:nvPr>
        </p:nvPicPr>
        <p:blipFill>
          <a:blip r:embed="rId2"/>
          <a:stretch>
            <a:fillRect/>
          </a:stretch>
        </p:blipFill>
        <p:spPr>
          <a:xfrm>
            <a:off x="7612185" y="355599"/>
            <a:ext cx="4051957" cy="6002901"/>
          </a:xfrm>
        </p:spPr>
      </p:pic>
      <p:sp>
        <p:nvSpPr>
          <p:cNvPr id="6" name="TextBox 5">
            <a:extLst>
              <a:ext uri="{FF2B5EF4-FFF2-40B4-BE49-F238E27FC236}">
                <a16:creationId xmlns:a16="http://schemas.microsoft.com/office/drawing/2014/main" id="{DB54E9F1-E1C7-8D04-9818-73D2123052EE}"/>
              </a:ext>
            </a:extLst>
          </p:cNvPr>
          <p:cNvSpPr txBox="1"/>
          <p:nvPr/>
        </p:nvSpPr>
        <p:spPr>
          <a:xfrm>
            <a:off x="1121506" y="355600"/>
            <a:ext cx="6490679" cy="830997"/>
          </a:xfrm>
          <a:prstGeom prst="rect">
            <a:avLst/>
          </a:prstGeom>
          <a:noFill/>
        </p:spPr>
        <p:txBody>
          <a:bodyPr wrap="square" rtlCol="0">
            <a:spAutoFit/>
          </a:bodyPr>
          <a:lstStyle/>
          <a:p>
            <a:r>
              <a:rPr lang="en-US" sz="2400" dirty="0"/>
              <a:t>4.1 </a:t>
            </a:r>
            <a:r>
              <a:rPr lang="en-US" sz="2400" b="0" i="0" dirty="0">
                <a:effectLst/>
                <a:latin typeface="Arial" panose="020B0604020202020204" pitchFamily="34" charset="0"/>
              </a:rPr>
              <a:t>Did you try to tune the hyperparameters of the learning algorithm, and in that case how?</a:t>
            </a:r>
            <a:endParaRPr lang="en-US" sz="2400" dirty="0"/>
          </a:p>
        </p:txBody>
      </p:sp>
      <p:sp>
        <p:nvSpPr>
          <p:cNvPr id="9" name="TextBox 8">
            <a:extLst>
              <a:ext uri="{FF2B5EF4-FFF2-40B4-BE49-F238E27FC236}">
                <a16:creationId xmlns:a16="http://schemas.microsoft.com/office/drawing/2014/main" id="{5A964148-5AA5-089A-E247-29FB10489452}"/>
              </a:ext>
            </a:extLst>
          </p:cNvPr>
          <p:cNvSpPr txBox="1"/>
          <p:nvPr/>
        </p:nvSpPr>
        <p:spPr>
          <a:xfrm>
            <a:off x="527858" y="4256701"/>
            <a:ext cx="6483147" cy="1508105"/>
          </a:xfrm>
          <a:prstGeom prst="rect">
            <a:avLst/>
          </a:prstGeom>
          <a:noFill/>
        </p:spPr>
        <p:txBody>
          <a:bodyPr wrap="square" rtlCol="0">
            <a:spAutoFit/>
          </a:bodyPr>
          <a:lstStyle/>
          <a:p>
            <a:r>
              <a:rPr lang="en-US" u="sng" dirty="0"/>
              <a:t>DECISION TREE</a:t>
            </a:r>
          </a:p>
          <a:p>
            <a:r>
              <a:rPr lang="en-US" dirty="0"/>
              <a:t>Normal hyperparameters are </a:t>
            </a:r>
            <a:r>
              <a:rPr lang="en-US" sz="1400" b="0" i="1" dirty="0">
                <a:effectLst/>
                <a:latin typeface="-apple-system"/>
              </a:rPr>
              <a:t>*</a:t>
            </a:r>
            <a:r>
              <a:rPr lang="en-US" sz="1400" b="0" i="0" dirty="0">
                <a:effectLst/>
                <a:latin typeface="-apple-system"/>
              </a:rPr>
              <a:t>, </a:t>
            </a:r>
            <a:r>
              <a:rPr lang="en-US" sz="1400" b="0" i="1" dirty="0">
                <a:effectLst/>
                <a:latin typeface="-apple-system"/>
              </a:rPr>
              <a:t>criterion='</a:t>
            </a:r>
            <a:r>
              <a:rPr lang="en-US" sz="1400" b="0" i="1" dirty="0" err="1">
                <a:effectLst/>
                <a:latin typeface="-apple-system"/>
              </a:rPr>
              <a:t>gini</a:t>
            </a:r>
            <a:r>
              <a:rPr lang="en-US" sz="1400" b="0" i="1" dirty="0">
                <a:effectLst/>
                <a:latin typeface="-apple-system"/>
              </a:rPr>
              <a:t>'</a:t>
            </a:r>
            <a:r>
              <a:rPr lang="en-US" sz="1400" b="0" i="0" dirty="0">
                <a:effectLst/>
                <a:latin typeface="-apple-system"/>
              </a:rPr>
              <a:t>, </a:t>
            </a:r>
            <a:r>
              <a:rPr lang="en-US" sz="1400" b="0" i="1" dirty="0">
                <a:effectLst/>
                <a:latin typeface="-apple-system"/>
              </a:rPr>
              <a:t>splitter='best'</a:t>
            </a:r>
            <a:r>
              <a:rPr lang="en-US" sz="1400" b="0" i="0" dirty="0">
                <a:effectLst/>
                <a:latin typeface="-apple-system"/>
              </a:rPr>
              <a:t>, </a:t>
            </a:r>
            <a:r>
              <a:rPr lang="en-US" sz="1400" b="0" i="1" dirty="0" err="1">
                <a:effectLst/>
                <a:latin typeface="-apple-system"/>
              </a:rPr>
              <a:t>max_depth</a:t>
            </a:r>
            <a:r>
              <a:rPr lang="en-US" sz="1400" b="0" i="1" dirty="0">
                <a:effectLst/>
                <a:latin typeface="-apple-system"/>
              </a:rPr>
              <a:t>=None</a:t>
            </a:r>
            <a:r>
              <a:rPr lang="en-US" sz="1400" b="0" i="0" dirty="0">
                <a:effectLst/>
                <a:latin typeface="-apple-system"/>
              </a:rPr>
              <a:t>, </a:t>
            </a:r>
            <a:r>
              <a:rPr lang="en-US" sz="1400" b="0" i="1" dirty="0" err="1">
                <a:effectLst/>
                <a:latin typeface="-apple-system"/>
              </a:rPr>
              <a:t>min_samples_split</a:t>
            </a:r>
            <a:r>
              <a:rPr lang="en-US" sz="1400" b="0" i="1" dirty="0">
                <a:effectLst/>
                <a:latin typeface="-apple-system"/>
              </a:rPr>
              <a:t>=2</a:t>
            </a:r>
            <a:r>
              <a:rPr lang="en-US" sz="1400" b="0" i="0" dirty="0">
                <a:effectLst/>
                <a:latin typeface="-apple-system"/>
              </a:rPr>
              <a:t>, </a:t>
            </a:r>
            <a:r>
              <a:rPr lang="en-US" sz="1400" b="0" i="1" dirty="0" err="1">
                <a:effectLst/>
                <a:latin typeface="-apple-system"/>
              </a:rPr>
              <a:t>min_samples_leaf</a:t>
            </a:r>
            <a:r>
              <a:rPr lang="en-US" sz="1400" b="0" i="1" dirty="0">
                <a:effectLst/>
                <a:latin typeface="-apple-system"/>
              </a:rPr>
              <a:t>=1</a:t>
            </a:r>
            <a:r>
              <a:rPr lang="en-US" sz="1400" b="0" i="0" dirty="0">
                <a:effectLst/>
                <a:latin typeface="-apple-system"/>
              </a:rPr>
              <a:t>, </a:t>
            </a:r>
            <a:r>
              <a:rPr lang="en-US" sz="1400" b="0" i="1" dirty="0" err="1">
                <a:effectLst/>
                <a:latin typeface="-apple-system"/>
              </a:rPr>
              <a:t>min_weight_fraction_leaf</a:t>
            </a:r>
            <a:r>
              <a:rPr lang="en-US" sz="1400" b="0" i="1" dirty="0">
                <a:effectLst/>
                <a:latin typeface="-apple-system"/>
              </a:rPr>
              <a:t>=0.0</a:t>
            </a:r>
            <a:r>
              <a:rPr lang="en-US" sz="1400" b="0" i="0" dirty="0">
                <a:effectLst/>
                <a:latin typeface="-apple-system"/>
              </a:rPr>
              <a:t>, </a:t>
            </a:r>
            <a:r>
              <a:rPr lang="en-US" sz="1400" b="0" i="1" dirty="0" err="1">
                <a:effectLst/>
                <a:latin typeface="-apple-system"/>
              </a:rPr>
              <a:t>max_features</a:t>
            </a:r>
            <a:r>
              <a:rPr lang="en-US" sz="1400" b="0" i="1" dirty="0">
                <a:effectLst/>
                <a:latin typeface="-apple-system"/>
              </a:rPr>
              <a:t>=None</a:t>
            </a:r>
            <a:r>
              <a:rPr lang="en-US" sz="1400" b="0" i="0" dirty="0">
                <a:effectLst/>
                <a:latin typeface="-apple-system"/>
              </a:rPr>
              <a:t>, </a:t>
            </a:r>
            <a:r>
              <a:rPr lang="en-US" sz="1400" b="0" i="1" dirty="0" err="1">
                <a:effectLst/>
                <a:latin typeface="-apple-system"/>
              </a:rPr>
              <a:t>random_state</a:t>
            </a:r>
            <a:r>
              <a:rPr lang="en-US" sz="1400" b="0" i="1" dirty="0">
                <a:effectLst/>
                <a:latin typeface="-apple-system"/>
              </a:rPr>
              <a:t>=None</a:t>
            </a:r>
            <a:r>
              <a:rPr lang="en-US" sz="1400" b="0" i="0" dirty="0">
                <a:effectLst/>
                <a:latin typeface="-apple-system"/>
              </a:rPr>
              <a:t>, </a:t>
            </a:r>
            <a:r>
              <a:rPr lang="en-US" sz="1400" b="0" i="1" dirty="0" err="1">
                <a:effectLst/>
                <a:latin typeface="-apple-system"/>
              </a:rPr>
              <a:t>max_leaf_nodes</a:t>
            </a:r>
            <a:r>
              <a:rPr lang="en-US" sz="1400" b="0" i="1" dirty="0">
                <a:effectLst/>
                <a:latin typeface="-apple-system"/>
              </a:rPr>
              <a:t>=None</a:t>
            </a:r>
            <a:r>
              <a:rPr lang="en-US" sz="1400" b="0" i="0" dirty="0">
                <a:effectLst/>
                <a:latin typeface="-apple-system"/>
              </a:rPr>
              <a:t>, </a:t>
            </a:r>
            <a:r>
              <a:rPr lang="en-US" sz="1400" b="0" i="1" dirty="0" err="1">
                <a:effectLst/>
                <a:latin typeface="-apple-system"/>
              </a:rPr>
              <a:t>min_impurity_decrease</a:t>
            </a:r>
            <a:r>
              <a:rPr lang="en-US" sz="1400" b="0" i="1" dirty="0">
                <a:effectLst/>
                <a:latin typeface="-apple-system"/>
              </a:rPr>
              <a:t>=0.0</a:t>
            </a:r>
            <a:r>
              <a:rPr lang="en-US" sz="1400" b="0" i="0" dirty="0">
                <a:effectLst/>
                <a:latin typeface="-apple-system"/>
              </a:rPr>
              <a:t>, </a:t>
            </a:r>
            <a:r>
              <a:rPr lang="en-US" sz="1400" b="0" i="1" dirty="0" err="1">
                <a:effectLst/>
                <a:latin typeface="-apple-system"/>
              </a:rPr>
              <a:t>class_weight</a:t>
            </a:r>
            <a:r>
              <a:rPr lang="en-US" sz="1400" b="0" i="1" dirty="0">
                <a:effectLst/>
                <a:latin typeface="-apple-system"/>
              </a:rPr>
              <a:t>=None</a:t>
            </a:r>
            <a:r>
              <a:rPr lang="en-US" sz="1400" b="0" i="0" dirty="0">
                <a:effectLst/>
                <a:latin typeface="-apple-system"/>
              </a:rPr>
              <a:t>, </a:t>
            </a:r>
            <a:r>
              <a:rPr lang="en-US" sz="1400" b="0" i="1" dirty="0" err="1">
                <a:effectLst/>
                <a:latin typeface="-apple-system"/>
              </a:rPr>
              <a:t>ccp_alpha</a:t>
            </a:r>
            <a:r>
              <a:rPr lang="en-US" sz="1400" b="0" i="1" dirty="0">
                <a:effectLst/>
                <a:latin typeface="-apple-system"/>
              </a:rPr>
              <a:t>=0.0</a:t>
            </a:r>
          </a:p>
          <a:p>
            <a:r>
              <a:rPr lang="en-US" sz="1400" dirty="0"/>
              <a:t>My hyperparameters are </a:t>
            </a:r>
          </a:p>
        </p:txBody>
      </p:sp>
      <p:sp>
        <p:nvSpPr>
          <p:cNvPr id="10" name="TextBox 9">
            <a:extLst>
              <a:ext uri="{FF2B5EF4-FFF2-40B4-BE49-F238E27FC236}">
                <a16:creationId xmlns:a16="http://schemas.microsoft.com/office/drawing/2014/main" id="{4E0A565F-949F-594C-C305-317F4DA38BA1}"/>
              </a:ext>
            </a:extLst>
          </p:cNvPr>
          <p:cNvSpPr txBox="1"/>
          <p:nvPr/>
        </p:nvSpPr>
        <p:spPr>
          <a:xfrm>
            <a:off x="883813" y="1236040"/>
            <a:ext cx="6127192" cy="3046988"/>
          </a:xfrm>
          <a:prstGeom prst="rect">
            <a:avLst/>
          </a:prstGeom>
          <a:noFill/>
        </p:spPr>
        <p:txBody>
          <a:bodyPr wrap="square" rtlCol="0">
            <a:spAutoFit/>
          </a:bodyPr>
          <a:lstStyle/>
          <a:p>
            <a:r>
              <a:rPr lang="en-US" sz="1200" dirty="0"/>
              <a:t>Max-depth-&gt; controls the max depth of each decision tree</a:t>
            </a:r>
          </a:p>
          <a:p>
            <a:r>
              <a:rPr lang="en-US" sz="1200" dirty="0"/>
              <a:t>Min-sample leaf-&gt; min number of samples required at the end of each leaf (end of branch)</a:t>
            </a:r>
          </a:p>
          <a:p>
            <a:r>
              <a:rPr lang="en-US" sz="1200" dirty="0"/>
              <a:t>Min-sample-split-&gt; min number of samples required for each splitting of the branches</a:t>
            </a:r>
          </a:p>
          <a:p>
            <a:r>
              <a:rPr lang="en-US" sz="1200" dirty="0"/>
              <a:t>N-estimator-&gt; number of trees in ensemble (random forest)</a:t>
            </a:r>
          </a:p>
          <a:p>
            <a:r>
              <a:rPr lang="en-US" sz="1200" dirty="0"/>
              <a:t>Learning rate-&gt;small learning rate means model is adjusting slowly and help avoid big mistakes, taking a longer time to reach an optimal solution </a:t>
            </a:r>
          </a:p>
          <a:p>
            <a:r>
              <a:rPr lang="en-US" sz="1200" dirty="0"/>
              <a:t>Subsample-&gt; picking part of a sample to help add randomness to the data</a:t>
            </a:r>
          </a:p>
          <a:p>
            <a:r>
              <a:rPr lang="en-US" sz="1200" dirty="0"/>
              <a:t>Bootstrap-&gt; using true or false to build the tree</a:t>
            </a:r>
          </a:p>
          <a:p>
            <a:endParaRPr lang="en-US" sz="1200" dirty="0"/>
          </a:p>
          <a:p>
            <a:r>
              <a:rPr lang="en-US" sz="1200" dirty="0"/>
              <a:t>The below is from </a:t>
            </a:r>
            <a:r>
              <a:rPr lang="en-US" sz="1200" dirty="0" err="1"/>
              <a:t>chatgpt</a:t>
            </a:r>
            <a:endParaRPr lang="en-US" sz="1200" dirty="0"/>
          </a:p>
          <a:p>
            <a:r>
              <a:rPr lang="en-US" sz="1200" dirty="0"/>
              <a:t>C-&gt; controls trade off between smooth decision boundaries and classifying the training data correctly</a:t>
            </a:r>
          </a:p>
          <a:p>
            <a:r>
              <a:rPr lang="en-US" sz="1200" dirty="0"/>
              <a:t>Kernel-&gt; the type of kernel function used for the </a:t>
            </a:r>
            <a:r>
              <a:rPr lang="en-US" sz="1200" dirty="0" err="1"/>
              <a:t>svm</a:t>
            </a:r>
            <a:r>
              <a:rPr lang="en-US" sz="1200" dirty="0"/>
              <a:t> such as linear, polynomial, radial basis function</a:t>
            </a:r>
          </a:p>
          <a:p>
            <a:r>
              <a:rPr lang="en-US" sz="1200" dirty="0"/>
              <a:t>Gamma-&gt; kernel coefficient for RBF, poly and </a:t>
            </a:r>
            <a:r>
              <a:rPr lang="en-US" sz="1200" dirty="0" err="1"/>
              <a:t>sigmid</a:t>
            </a:r>
            <a:endParaRPr lang="en-US" sz="1200" dirty="0"/>
          </a:p>
          <a:p>
            <a:r>
              <a:rPr lang="en-US" sz="1200" dirty="0"/>
              <a:t>Degree-&gt; degree of the polynomial kernel function </a:t>
            </a:r>
          </a:p>
        </p:txBody>
      </p:sp>
      <p:pic>
        <p:nvPicPr>
          <p:cNvPr id="13" name="Picture 12">
            <a:extLst>
              <a:ext uri="{FF2B5EF4-FFF2-40B4-BE49-F238E27FC236}">
                <a16:creationId xmlns:a16="http://schemas.microsoft.com/office/drawing/2014/main" id="{D3073F65-4DF1-79BD-3874-2EFFCCC9714E}"/>
              </a:ext>
            </a:extLst>
          </p:cNvPr>
          <p:cNvPicPr>
            <a:picLocks noChangeAspect="1"/>
          </p:cNvPicPr>
          <p:nvPr/>
        </p:nvPicPr>
        <p:blipFill>
          <a:blip r:embed="rId3"/>
          <a:stretch>
            <a:fillRect/>
          </a:stretch>
        </p:blipFill>
        <p:spPr>
          <a:xfrm>
            <a:off x="980527" y="5764806"/>
            <a:ext cx="4496190" cy="891617"/>
          </a:xfrm>
          <a:prstGeom prst="rect">
            <a:avLst/>
          </a:prstGeom>
        </p:spPr>
      </p:pic>
    </p:spTree>
    <p:extLst>
      <p:ext uri="{BB962C8B-B14F-4D97-AF65-F5344CB8AC3E}">
        <p14:creationId xmlns:p14="http://schemas.microsoft.com/office/powerpoint/2010/main" val="2293792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97B12-AC3F-120C-21B5-F214333619B6}"/>
              </a:ext>
            </a:extLst>
          </p:cNvPr>
          <p:cNvSpPr>
            <a:spLocks noGrp="1"/>
          </p:cNvSpPr>
          <p:nvPr>
            <p:ph type="title"/>
          </p:nvPr>
        </p:nvSpPr>
        <p:spPr>
          <a:xfrm>
            <a:off x="1141413" y="225779"/>
            <a:ext cx="9905998" cy="609600"/>
          </a:xfrm>
        </p:spPr>
        <p:txBody>
          <a:bodyPr>
            <a:normAutofit/>
          </a:bodyPr>
          <a:lstStyle/>
          <a:p>
            <a:r>
              <a:rPr lang="en-US" sz="2400" u="sng" dirty="0"/>
              <a:t>GRADIENT </a:t>
            </a:r>
            <a:r>
              <a:rPr lang="en-US" sz="2400" u="sng" dirty="0" err="1"/>
              <a:t>BOOSTiNG</a:t>
            </a:r>
            <a:r>
              <a:rPr lang="en-US" sz="2400" u="sng" dirty="0"/>
              <a:t> </a:t>
            </a:r>
          </a:p>
        </p:txBody>
      </p:sp>
      <p:sp>
        <p:nvSpPr>
          <p:cNvPr id="3" name="Content Placeholder 2">
            <a:extLst>
              <a:ext uri="{FF2B5EF4-FFF2-40B4-BE49-F238E27FC236}">
                <a16:creationId xmlns:a16="http://schemas.microsoft.com/office/drawing/2014/main" id="{EACD2F69-FEDA-70F1-CCD3-FD2AF7A92F2B}"/>
              </a:ext>
            </a:extLst>
          </p:cNvPr>
          <p:cNvSpPr>
            <a:spLocks noGrp="1"/>
          </p:cNvSpPr>
          <p:nvPr>
            <p:ph idx="1"/>
          </p:nvPr>
        </p:nvSpPr>
        <p:spPr>
          <a:xfrm>
            <a:off x="1141412" y="632178"/>
            <a:ext cx="6546321" cy="6000043"/>
          </a:xfrm>
        </p:spPr>
        <p:txBody>
          <a:bodyPr/>
          <a:lstStyle/>
          <a:p>
            <a:r>
              <a:rPr lang="en-US" sz="1700" dirty="0"/>
              <a:t>Normal hyperparameters are </a:t>
            </a:r>
            <a:r>
              <a:rPr lang="en-US" sz="1700" b="0" i="1" dirty="0">
                <a:effectLst/>
                <a:latin typeface="-apple-system"/>
              </a:rPr>
              <a:t>*</a:t>
            </a:r>
            <a:r>
              <a:rPr lang="en-US" sz="1700" b="0" i="0" dirty="0">
                <a:effectLst/>
                <a:latin typeface="-apple-system"/>
              </a:rPr>
              <a:t>, </a:t>
            </a:r>
            <a:r>
              <a:rPr lang="en-US" sz="1700" b="0" i="1" dirty="0">
                <a:effectLst/>
                <a:latin typeface="-apple-system"/>
              </a:rPr>
              <a:t>loss='</a:t>
            </a:r>
            <a:r>
              <a:rPr lang="en-US" sz="1700" b="0" i="1" dirty="0" err="1">
                <a:effectLst/>
                <a:latin typeface="-apple-system"/>
              </a:rPr>
              <a:t>log_loss</a:t>
            </a:r>
            <a:r>
              <a:rPr lang="en-US" sz="1700" b="0" i="1" dirty="0">
                <a:effectLst/>
                <a:latin typeface="-apple-system"/>
              </a:rPr>
              <a:t>'</a:t>
            </a:r>
            <a:r>
              <a:rPr lang="en-US" sz="1700" b="0" i="0" dirty="0">
                <a:effectLst/>
                <a:latin typeface="-apple-system"/>
              </a:rPr>
              <a:t>, </a:t>
            </a:r>
            <a:r>
              <a:rPr lang="en-US" sz="1700" b="0" i="1" dirty="0" err="1">
                <a:effectLst/>
                <a:latin typeface="-apple-system"/>
              </a:rPr>
              <a:t>learning_rate</a:t>
            </a:r>
            <a:r>
              <a:rPr lang="en-US" sz="1700" b="0" i="1" dirty="0">
                <a:effectLst/>
                <a:latin typeface="-apple-system"/>
              </a:rPr>
              <a:t>=0.1</a:t>
            </a:r>
            <a:r>
              <a:rPr lang="en-US" sz="1700" b="0" i="0" dirty="0">
                <a:effectLst/>
                <a:latin typeface="-apple-system"/>
              </a:rPr>
              <a:t>, </a:t>
            </a:r>
            <a:r>
              <a:rPr lang="en-US" sz="1700" b="0" i="1" dirty="0" err="1">
                <a:effectLst/>
                <a:latin typeface="-apple-system"/>
              </a:rPr>
              <a:t>n_estimators</a:t>
            </a:r>
            <a:r>
              <a:rPr lang="en-US" sz="1700" b="0" i="1" dirty="0">
                <a:effectLst/>
                <a:latin typeface="-apple-system"/>
              </a:rPr>
              <a:t>=100</a:t>
            </a:r>
            <a:r>
              <a:rPr lang="en-US" sz="1700" b="0" i="0" dirty="0">
                <a:effectLst/>
                <a:latin typeface="-apple-system"/>
              </a:rPr>
              <a:t>, </a:t>
            </a:r>
            <a:r>
              <a:rPr lang="en-US" sz="1700" b="0" i="1" dirty="0">
                <a:effectLst/>
                <a:latin typeface="-apple-system"/>
              </a:rPr>
              <a:t>subsample=1.0</a:t>
            </a:r>
            <a:r>
              <a:rPr lang="en-US" sz="1700" b="0" i="0" dirty="0">
                <a:effectLst/>
                <a:latin typeface="-apple-system"/>
              </a:rPr>
              <a:t>, </a:t>
            </a:r>
            <a:r>
              <a:rPr lang="en-US" sz="1700" b="0" i="1" dirty="0">
                <a:effectLst/>
                <a:latin typeface="-apple-system"/>
              </a:rPr>
              <a:t>criterion='</a:t>
            </a:r>
            <a:r>
              <a:rPr lang="en-US" sz="1700" b="0" i="1" dirty="0" err="1">
                <a:effectLst/>
                <a:latin typeface="-apple-system"/>
              </a:rPr>
              <a:t>friedman_mse</a:t>
            </a:r>
            <a:r>
              <a:rPr lang="en-US" sz="1700" b="0" i="1" dirty="0">
                <a:effectLst/>
                <a:latin typeface="-apple-system"/>
              </a:rPr>
              <a:t>'</a:t>
            </a:r>
            <a:r>
              <a:rPr lang="en-US" sz="1700" b="0" i="0" dirty="0">
                <a:effectLst/>
                <a:latin typeface="-apple-system"/>
              </a:rPr>
              <a:t>, </a:t>
            </a:r>
            <a:r>
              <a:rPr lang="en-US" sz="1700" b="0" i="1" dirty="0" err="1">
                <a:effectLst/>
                <a:latin typeface="-apple-system"/>
              </a:rPr>
              <a:t>min_samples_split</a:t>
            </a:r>
            <a:r>
              <a:rPr lang="en-US" sz="1700" b="0" i="1" dirty="0">
                <a:effectLst/>
                <a:latin typeface="-apple-system"/>
              </a:rPr>
              <a:t>=2</a:t>
            </a:r>
            <a:r>
              <a:rPr lang="en-US" sz="1700" b="0" i="0" dirty="0">
                <a:effectLst/>
                <a:latin typeface="-apple-system"/>
              </a:rPr>
              <a:t>, </a:t>
            </a:r>
            <a:r>
              <a:rPr lang="en-US" sz="1700" b="0" i="1" dirty="0" err="1">
                <a:effectLst/>
                <a:latin typeface="-apple-system"/>
              </a:rPr>
              <a:t>min_samples_leaf</a:t>
            </a:r>
            <a:r>
              <a:rPr lang="en-US" sz="1700" b="0" i="1" dirty="0">
                <a:effectLst/>
                <a:latin typeface="-apple-system"/>
              </a:rPr>
              <a:t>=1</a:t>
            </a:r>
            <a:r>
              <a:rPr lang="en-US" sz="1700" b="0" i="0" dirty="0">
                <a:effectLst/>
                <a:latin typeface="-apple-system"/>
              </a:rPr>
              <a:t>, </a:t>
            </a:r>
            <a:r>
              <a:rPr lang="en-US" sz="1700" b="0" i="1" dirty="0" err="1">
                <a:effectLst/>
                <a:latin typeface="-apple-system"/>
              </a:rPr>
              <a:t>min_weight_fraction_leaf</a:t>
            </a:r>
            <a:r>
              <a:rPr lang="en-US" sz="1700" b="0" i="1" dirty="0">
                <a:effectLst/>
                <a:latin typeface="-apple-system"/>
              </a:rPr>
              <a:t>=0.0</a:t>
            </a:r>
            <a:r>
              <a:rPr lang="en-US" sz="1700" b="0" i="0" dirty="0">
                <a:effectLst/>
                <a:latin typeface="-apple-system"/>
              </a:rPr>
              <a:t>, </a:t>
            </a:r>
            <a:r>
              <a:rPr lang="en-US" sz="1700" b="0" i="1" dirty="0" err="1">
                <a:effectLst/>
                <a:latin typeface="-apple-system"/>
              </a:rPr>
              <a:t>max_depth</a:t>
            </a:r>
            <a:r>
              <a:rPr lang="en-US" sz="1700" b="0" i="1" dirty="0">
                <a:effectLst/>
                <a:latin typeface="-apple-system"/>
              </a:rPr>
              <a:t>=3</a:t>
            </a:r>
            <a:r>
              <a:rPr lang="en-US" sz="1700" b="0" i="0" dirty="0">
                <a:effectLst/>
                <a:latin typeface="-apple-system"/>
              </a:rPr>
              <a:t>, </a:t>
            </a:r>
            <a:r>
              <a:rPr lang="en-US" sz="1700" b="0" i="1" dirty="0" err="1">
                <a:effectLst/>
                <a:latin typeface="-apple-system"/>
              </a:rPr>
              <a:t>min_impurity_decrease</a:t>
            </a:r>
            <a:r>
              <a:rPr lang="en-US" sz="1700" b="0" i="1" dirty="0">
                <a:effectLst/>
                <a:latin typeface="-apple-system"/>
              </a:rPr>
              <a:t>=0.0</a:t>
            </a:r>
            <a:r>
              <a:rPr lang="en-US" sz="1700" b="0" i="0" dirty="0">
                <a:effectLst/>
                <a:latin typeface="-apple-system"/>
              </a:rPr>
              <a:t>, </a:t>
            </a:r>
            <a:r>
              <a:rPr lang="en-US" sz="1700" b="0" i="1" dirty="0" err="1">
                <a:effectLst/>
                <a:latin typeface="-apple-system"/>
              </a:rPr>
              <a:t>init</a:t>
            </a:r>
            <a:r>
              <a:rPr lang="en-US" sz="1700" b="0" i="1" dirty="0">
                <a:effectLst/>
                <a:latin typeface="-apple-system"/>
              </a:rPr>
              <a:t>=None</a:t>
            </a:r>
            <a:r>
              <a:rPr lang="en-US" sz="1700" b="0" i="0" dirty="0">
                <a:effectLst/>
                <a:latin typeface="-apple-system"/>
              </a:rPr>
              <a:t>, </a:t>
            </a:r>
            <a:r>
              <a:rPr lang="en-US" sz="1700" b="0" i="1" dirty="0" err="1">
                <a:effectLst/>
                <a:latin typeface="-apple-system"/>
              </a:rPr>
              <a:t>random_state</a:t>
            </a:r>
            <a:r>
              <a:rPr lang="en-US" sz="1700" b="0" i="1" dirty="0">
                <a:effectLst/>
                <a:latin typeface="-apple-system"/>
              </a:rPr>
              <a:t>=None</a:t>
            </a:r>
            <a:r>
              <a:rPr lang="en-US" sz="1700" b="0" i="0" dirty="0">
                <a:effectLst/>
                <a:latin typeface="-apple-system"/>
              </a:rPr>
              <a:t>, </a:t>
            </a:r>
            <a:r>
              <a:rPr lang="en-US" sz="1700" b="0" i="1" dirty="0" err="1">
                <a:effectLst/>
                <a:latin typeface="-apple-system"/>
              </a:rPr>
              <a:t>max_features</a:t>
            </a:r>
            <a:r>
              <a:rPr lang="en-US" sz="1700" b="0" i="1" dirty="0">
                <a:effectLst/>
                <a:latin typeface="-apple-system"/>
              </a:rPr>
              <a:t>=None</a:t>
            </a:r>
            <a:r>
              <a:rPr lang="en-US" sz="1700" b="0" i="0" dirty="0">
                <a:effectLst/>
                <a:latin typeface="-apple-system"/>
              </a:rPr>
              <a:t>, </a:t>
            </a:r>
            <a:r>
              <a:rPr lang="en-US" sz="1700" b="0" i="1" dirty="0">
                <a:effectLst/>
                <a:latin typeface="-apple-system"/>
              </a:rPr>
              <a:t>verbose=0</a:t>
            </a:r>
            <a:r>
              <a:rPr lang="en-US" sz="1700" b="0" i="0" dirty="0">
                <a:effectLst/>
                <a:latin typeface="-apple-system"/>
              </a:rPr>
              <a:t>, </a:t>
            </a:r>
            <a:r>
              <a:rPr lang="en-US" sz="1700" b="0" i="1" dirty="0" err="1">
                <a:effectLst/>
                <a:latin typeface="-apple-system"/>
              </a:rPr>
              <a:t>max_leaf_nodes</a:t>
            </a:r>
            <a:r>
              <a:rPr lang="en-US" sz="1700" b="0" i="1" dirty="0">
                <a:effectLst/>
                <a:latin typeface="-apple-system"/>
              </a:rPr>
              <a:t>=None</a:t>
            </a:r>
            <a:r>
              <a:rPr lang="en-US" sz="1700" b="0" i="0" dirty="0">
                <a:effectLst/>
                <a:latin typeface="-apple-system"/>
              </a:rPr>
              <a:t>, </a:t>
            </a:r>
            <a:r>
              <a:rPr lang="en-US" sz="1700" b="0" i="1" dirty="0" err="1">
                <a:effectLst/>
                <a:latin typeface="-apple-system"/>
              </a:rPr>
              <a:t>warm_start</a:t>
            </a:r>
            <a:r>
              <a:rPr lang="en-US" sz="1700" b="0" i="1" dirty="0">
                <a:effectLst/>
                <a:latin typeface="-apple-system"/>
              </a:rPr>
              <a:t>=False</a:t>
            </a:r>
            <a:r>
              <a:rPr lang="en-US" sz="1700" b="0" i="0" dirty="0">
                <a:effectLst/>
                <a:latin typeface="-apple-system"/>
              </a:rPr>
              <a:t>, </a:t>
            </a:r>
            <a:r>
              <a:rPr lang="en-US" sz="1700" b="0" i="1" dirty="0" err="1">
                <a:effectLst/>
                <a:latin typeface="-apple-system"/>
              </a:rPr>
              <a:t>validation_fraction</a:t>
            </a:r>
            <a:r>
              <a:rPr lang="en-US" sz="1700" b="0" i="1" dirty="0">
                <a:effectLst/>
                <a:latin typeface="-apple-system"/>
              </a:rPr>
              <a:t>=0.1</a:t>
            </a:r>
            <a:r>
              <a:rPr lang="en-US" sz="1700" b="0" i="0" dirty="0">
                <a:effectLst/>
                <a:latin typeface="-apple-system"/>
              </a:rPr>
              <a:t>, </a:t>
            </a:r>
            <a:r>
              <a:rPr lang="en-US" sz="1700" b="0" i="1" dirty="0" err="1">
                <a:effectLst/>
                <a:latin typeface="-apple-system"/>
              </a:rPr>
              <a:t>n_iter_no_change</a:t>
            </a:r>
            <a:r>
              <a:rPr lang="en-US" sz="1700" b="0" i="1" dirty="0">
                <a:effectLst/>
                <a:latin typeface="-apple-system"/>
              </a:rPr>
              <a:t>=None</a:t>
            </a:r>
            <a:r>
              <a:rPr lang="en-US" sz="1700" b="0" i="0" dirty="0">
                <a:effectLst/>
                <a:latin typeface="-apple-system"/>
              </a:rPr>
              <a:t>, </a:t>
            </a:r>
            <a:r>
              <a:rPr lang="en-US" sz="1700" b="0" i="1" dirty="0" err="1">
                <a:effectLst/>
                <a:latin typeface="-apple-system"/>
              </a:rPr>
              <a:t>tol</a:t>
            </a:r>
            <a:r>
              <a:rPr lang="en-US" sz="1700" b="0" i="1" dirty="0">
                <a:effectLst/>
                <a:latin typeface="-apple-system"/>
              </a:rPr>
              <a:t>=0.0001</a:t>
            </a:r>
            <a:r>
              <a:rPr lang="en-US" sz="1700" b="0" i="0" dirty="0">
                <a:effectLst/>
                <a:latin typeface="-apple-system"/>
              </a:rPr>
              <a:t>, </a:t>
            </a:r>
            <a:r>
              <a:rPr lang="en-US" sz="1700" b="0" i="1" dirty="0" err="1">
                <a:effectLst/>
                <a:latin typeface="-apple-system"/>
              </a:rPr>
              <a:t>ccp_alpha</a:t>
            </a:r>
            <a:r>
              <a:rPr lang="en-US" sz="1700" b="0" i="1" dirty="0">
                <a:effectLst/>
                <a:latin typeface="-apple-system"/>
              </a:rPr>
              <a:t>=0.0</a:t>
            </a:r>
            <a:r>
              <a:rPr lang="en-US" sz="1700" dirty="0"/>
              <a:t> </a:t>
            </a:r>
          </a:p>
          <a:p>
            <a:r>
              <a:rPr lang="en-US" sz="1800" dirty="0"/>
              <a:t>Best hyperparameters are </a:t>
            </a:r>
          </a:p>
          <a:p>
            <a:endParaRPr lang="en-US" sz="1600" dirty="0"/>
          </a:p>
          <a:p>
            <a:pPr marL="0" indent="0">
              <a:buNone/>
            </a:pPr>
            <a:br>
              <a:rPr lang="en-US" sz="1600" dirty="0"/>
            </a:br>
            <a:endParaRPr lang="en-US" sz="1600" dirty="0"/>
          </a:p>
        </p:txBody>
      </p:sp>
      <p:pic>
        <p:nvPicPr>
          <p:cNvPr id="5" name="Picture 4">
            <a:extLst>
              <a:ext uri="{FF2B5EF4-FFF2-40B4-BE49-F238E27FC236}">
                <a16:creationId xmlns:a16="http://schemas.microsoft.com/office/drawing/2014/main" id="{AE118262-903E-5667-2137-E56F92D73DEE}"/>
              </a:ext>
            </a:extLst>
          </p:cNvPr>
          <p:cNvPicPr>
            <a:picLocks noChangeAspect="1"/>
          </p:cNvPicPr>
          <p:nvPr/>
        </p:nvPicPr>
        <p:blipFill>
          <a:blip r:embed="rId2"/>
          <a:stretch>
            <a:fillRect/>
          </a:stretch>
        </p:blipFill>
        <p:spPr>
          <a:xfrm>
            <a:off x="642850" y="3313289"/>
            <a:ext cx="6894981" cy="841021"/>
          </a:xfrm>
          <a:prstGeom prst="rect">
            <a:avLst/>
          </a:prstGeom>
        </p:spPr>
      </p:pic>
      <p:pic>
        <p:nvPicPr>
          <p:cNvPr id="7" name="Picture 6">
            <a:extLst>
              <a:ext uri="{FF2B5EF4-FFF2-40B4-BE49-F238E27FC236}">
                <a16:creationId xmlns:a16="http://schemas.microsoft.com/office/drawing/2014/main" id="{43376B34-16F7-451D-7DC8-E2A3A36790C9}"/>
              </a:ext>
            </a:extLst>
          </p:cNvPr>
          <p:cNvPicPr>
            <a:picLocks noChangeAspect="1"/>
          </p:cNvPicPr>
          <p:nvPr/>
        </p:nvPicPr>
        <p:blipFill>
          <a:blip r:embed="rId3"/>
          <a:stretch>
            <a:fillRect/>
          </a:stretch>
        </p:blipFill>
        <p:spPr>
          <a:xfrm>
            <a:off x="7794329" y="0"/>
            <a:ext cx="4397671" cy="6858000"/>
          </a:xfrm>
          <a:prstGeom prst="rect">
            <a:avLst/>
          </a:prstGeom>
        </p:spPr>
      </p:pic>
    </p:spTree>
    <p:extLst>
      <p:ext uri="{BB962C8B-B14F-4D97-AF65-F5344CB8AC3E}">
        <p14:creationId xmlns:p14="http://schemas.microsoft.com/office/powerpoint/2010/main" val="260283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0D145A-069F-0558-3F7D-665CDC64C08B}"/>
              </a:ext>
            </a:extLst>
          </p:cNvPr>
          <p:cNvSpPr>
            <a:spLocks noGrp="1"/>
          </p:cNvSpPr>
          <p:nvPr>
            <p:ph idx="1"/>
          </p:nvPr>
        </p:nvSpPr>
        <p:spPr>
          <a:xfrm>
            <a:off x="1141412" y="225777"/>
            <a:ext cx="5044899" cy="4075289"/>
          </a:xfrm>
        </p:spPr>
        <p:txBody>
          <a:bodyPr>
            <a:normAutofit fontScale="85000" lnSpcReduction="20000"/>
          </a:bodyPr>
          <a:lstStyle/>
          <a:p>
            <a:pPr marL="0" indent="0">
              <a:buNone/>
            </a:pPr>
            <a:r>
              <a:rPr lang="en-US" sz="2800" u="sng" dirty="0"/>
              <a:t>RANDOM FOREST</a:t>
            </a:r>
          </a:p>
          <a:p>
            <a:pPr marL="0" indent="0">
              <a:buNone/>
            </a:pPr>
            <a:r>
              <a:rPr lang="en-US" sz="3200" dirty="0"/>
              <a:t>Normal hyperparameters are </a:t>
            </a:r>
            <a:r>
              <a:rPr lang="en-US" sz="2400" b="0" i="1" dirty="0" err="1">
                <a:effectLst/>
                <a:latin typeface="-apple-system"/>
              </a:rPr>
              <a:t>n_estimators</a:t>
            </a:r>
            <a:r>
              <a:rPr lang="en-US" sz="2400" b="0" i="1" dirty="0">
                <a:effectLst/>
                <a:latin typeface="-apple-system"/>
              </a:rPr>
              <a:t>=100</a:t>
            </a:r>
            <a:r>
              <a:rPr lang="en-US" sz="2400" b="0" i="0" dirty="0">
                <a:effectLst/>
                <a:latin typeface="-apple-system"/>
              </a:rPr>
              <a:t>, </a:t>
            </a:r>
            <a:r>
              <a:rPr lang="en-US" sz="2400" b="0" i="1" dirty="0">
                <a:effectLst/>
                <a:latin typeface="-apple-system"/>
              </a:rPr>
              <a:t>*</a:t>
            </a:r>
            <a:r>
              <a:rPr lang="en-US" sz="2400" b="0" i="0" dirty="0">
                <a:effectLst/>
                <a:latin typeface="-apple-system"/>
              </a:rPr>
              <a:t>, </a:t>
            </a:r>
            <a:r>
              <a:rPr lang="en-US" sz="2400" b="0" i="1" dirty="0">
                <a:effectLst/>
                <a:latin typeface="-apple-system"/>
              </a:rPr>
              <a:t>criterion='</a:t>
            </a:r>
            <a:r>
              <a:rPr lang="en-US" sz="2400" b="0" i="1" dirty="0" err="1">
                <a:effectLst/>
                <a:latin typeface="-apple-system"/>
              </a:rPr>
              <a:t>gini</a:t>
            </a:r>
            <a:r>
              <a:rPr lang="en-US" sz="2400" b="0" i="1" dirty="0">
                <a:effectLst/>
                <a:latin typeface="-apple-system"/>
              </a:rPr>
              <a:t>'</a:t>
            </a:r>
            <a:r>
              <a:rPr lang="en-US" sz="2400" b="0" i="0" dirty="0">
                <a:effectLst/>
                <a:latin typeface="-apple-system"/>
              </a:rPr>
              <a:t>, </a:t>
            </a:r>
            <a:r>
              <a:rPr lang="en-US" sz="2400" b="0" i="1" dirty="0" err="1">
                <a:effectLst/>
                <a:latin typeface="-apple-system"/>
              </a:rPr>
              <a:t>max_depth</a:t>
            </a:r>
            <a:r>
              <a:rPr lang="en-US" sz="2400" b="0" i="1" dirty="0">
                <a:effectLst/>
                <a:latin typeface="-apple-system"/>
              </a:rPr>
              <a:t>=None</a:t>
            </a:r>
            <a:r>
              <a:rPr lang="en-US" sz="2400" b="0" i="0" dirty="0">
                <a:effectLst/>
                <a:latin typeface="-apple-system"/>
              </a:rPr>
              <a:t>, </a:t>
            </a:r>
            <a:r>
              <a:rPr lang="en-US" sz="2400" b="0" i="1" dirty="0" err="1">
                <a:effectLst/>
                <a:latin typeface="-apple-system"/>
              </a:rPr>
              <a:t>min_samples_split</a:t>
            </a:r>
            <a:r>
              <a:rPr lang="en-US" sz="2400" b="0" i="1" dirty="0">
                <a:effectLst/>
                <a:latin typeface="-apple-system"/>
              </a:rPr>
              <a:t>=2</a:t>
            </a:r>
            <a:r>
              <a:rPr lang="en-US" sz="2400" b="0" i="0" dirty="0">
                <a:effectLst/>
                <a:latin typeface="-apple-system"/>
              </a:rPr>
              <a:t>, </a:t>
            </a:r>
            <a:r>
              <a:rPr lang="en-US" sz="2400" b="0" i="1" dirty="0" err="1">
                <a:effectLst/>
                <a:latin typeface="-apple-system"/>
              </a:rPr>
              <a:t>min_samples_leaf</a:t>
            </a:r>
            <a:r>
              <a:rPr lang="en-US" sz="2400" b="0" i="1" dirty="0">
                <a:effectLst/>
                <a:latin typeface="-apple-system"/>
              </a:rPr>
              <a:t>=1</a:t>
            </a:r>
            <a:r>
              <a:rPr lang="en-US" sz="2400" b="0" i="0" dirty="0">
                <a:effectLst/>
                <a:latin typeface="-apple-system"/>
              </a:rPr>
              <a:t>, </a:t>
            </a:r>
            <a:r>
              <a:rPr lang="en-US" sz="2400" b="0" i="1" dirty="0" err="1">
                <a:effectLst/>
                <a:latin typeface="-apple-system"/>
              </a:rPr>
              <a:t>min_weight_fraction_leaf</a:t>
            </a:r>
            <a:r>
              <a:rPr lang="en-US" sz="2400" b="0" i="1" dirty="0">
                <a:effectLst/>
                <a:latin typeface="-apple-system"/>
              </a:rPr>
              <a:t>=0.0</a:t>
            </a:r>
            <a:r>
              <a:rPr lang="en-US" sz="2400" b="0" i="0" dirty="0">
                <a:effectLst/>
                <a:latin typeface="-apple-system"/>
              </a:rPr>
              <a:t>, </a:t>
            </a:r>
            <a:r>
              <a:rPr lang="en-US" sz="2400" b="0" i="1" dirty="0" err="1">
                <a:effectLst/>
                <a:latin typeface="-apple-system"/>
              </a:rPr>
              <a:t>max_features</a:t>
            </a:r>
            <a:r>
              <a:rPr lang="en-US" sz="2400" b="0" i="1" dirty="0">
                <a:effectLst/>
                <a:latin typeface="-apple-system"/>
              </a:rPr>
              <a:t>='sqrt'</a:t>
            </a:r>
            <a:r>
              <a:rPr lang="en-US" sz="2400" b="0" i="0" dirty="0">
                <a:effectLst/>
                <a:latin typeface="-apple-system"/>
              </a:rPr>
              <a:t>, </a:t>
            </a:r>
            <a:r>
              <a:rPr lang="en-US" sz="2400" b="0" i="1" dirty="0" err="1">
                <a:effectLst/>
                <a:latin typeface="-apple-system"/>
              </a:rPr>
              <a:t>max_leaf_nodes</a:t>
            </a:r>
            <a:r>
              <a:rPr lang="en-US" sz="2400" b="0" i="1" dirty="0">
                <a:effectLst/>
                <a:latin typeface="-apple-system"/>
              </a:rPr>
              <a:t>=None</a:t>
            </a:r>
            <a:r>
              <a:rPr lang="en-US" sz="2400" b="0" i="0" dirty="0">
                <a:effectLst/>
                <a:latin typeface="-apple-system"/>
              </a:rPr>
              <a:t>, </a:t>
            </a:r>
            <a:r>
              <a:rPr lang="en-US" sz="2400" b="0" i="1" dirty="0" err="1">
                <a:effectLst/>
                <a:latin typeface="-apple-system"/>
              </a:rPr>
              <a:t>min_impurity_decrease</a:t>
            </a:r>
            <a:r>
              <a:rPr lang="en-US" sz="2400" b="0" i="1" dirty="0">
                <a:effectLst/>
                <a:latin typeface="-apple-system"/>
              </a:rPr>
              <a:t>=0.0</a:t>
            </a:r>
            <a:r>
              <a:rPr lang="en-US" sz="2400" b="0" i="0" dirty="0">
                <a:effectLst/>
                <a:latin typeface="-apple-system"/>
              </a:rPr>
              <a:t>, </a:t>
            </a:r>
            <a:r>
              <a:rPr lang="en-US" sz="2400" b="0" i="1" dirty="0">
                <a:effectLst/>
                <a:latin typeface="-apple-system"/>
              </a:rPr>
              <a:t>bootstrap=True</a:t>
            </a:r>
            <a:r>
              <a:rPr lang="en-US" sz="2400" b="0" i="0" dirty="0">
                <a:effectLst/>
                <a:latin typeface="-apple-system"/>
              </a:rPr>
              <a:t>, </a:t>
            </a:r>
            <a:r>
              <a:rPr lang="en-US" sz="2400" b="0" i="1" dirty="0" err="1">
                <a:effectLst/>
                <a:latin typeface="-apple-system"/>
              </a:rPr>
              <a:t>oob_score</a:t>
            </a:r>
            <a:r>
              <a:rPr lang="en-US" sz="2400" b="0" i="1" dirty="0">
                <a:effectLst/>
                <a:latin typeface="-apple-system"/>
              </a:rPr>
              <a:t>=False</a:t>
            </a:r>
            <a:r>
              <a:rPr lang="en-US" sz="2400" b="0" i="0" dirty="0">
                <a:effectLst/>
                <a:latin typeface="-apple-system"/>
              </a:rPr>
              <a:t>, </a:t>
            </a:r>
            <a:r>
              <a:rPr lang="en-US" sz="2400" b="0" i="1" dirty="0" err="1">
                <a:effectLst/>
                <a:latin typeface="-apple-system"/>
              </a:rPr>
              <a:t>n_jobs</a:t>
            </a:r>
            <a:r>
              <a:rPr lang="en-US" sz="2400" b="0" i="1" dirty="0">
                <a:effectLst/>
                <a:latin typeface="-apple-system"/>
              </a:rPr>
              <a:t>=None</a:t>
            </a:r>
            <a:r>
              <a:rPr lang="en-US" sz="2400" b="0" i="0" dirty="0">
                <a:effectLst/>
                <a:latin typeface="-apple-system"/>
              </a:rPr>
              <a:t>, </a:t>
            </a:r>
            <a:r>
              <a:rPr lang="en-US" sz="2400" b="0" i="1" dirty="0" err="1">
                <a:effectLst/>
                <a:latin typeface="-apple-system"/>
              </a:rPr>
              <a:t>random_state</a:t>
            </a:r>
            <a:r>
              <a:rPr lang="en-US" sz="2400" b="0" i="1" dirty="0">
                <a:effectLst/>
                <a:latin typeface="-apple-system"/>
              </a:rPr>
              <a:t>=None</a:t>
            </a:r>
            <a:r>
              <a:rPr lang="en-US" sz="2400" b="0" i="0" dirty="0">
                <a:effectLst/>
                <a:latin typeface="-apple-system"/>
              </a:rPr>
              <a:t>, </a:t>
            </a:r>
            <a:r>
              <a:rPr lang="en-US" sz="2400" b="0" i="1" dirty="0">
                <a:effectLst/>
                <a:latin typeface="-apple-system"/>
              </a:rPr>
              <a:t>verbose=0</a:t>
            </a:r>
            <a:r>
              <a:rPr lang="en-US" sz="2400" b="0" i="0" dirty="0">
                <a:effectLst/>
                <a:latin typeface="-apple-system"/>
              </a:rPr>
              <a:t>, </a:t>
            </a:r>
            <a:r>
              <a:rPr lang="en-US" sz="2400" b="0" i="1" dirty="0" err="1">
                <a:effectLst/>
                <a:latin typeface="-apple-system"/>
              </a:rPr>
              <a:t>warm_start</a:t>
            </a:r>
            <a:r>
              <a:rPr lang="en-US" sz="2400" b="0" i="1" dirty="0">
                <a:effectLst/>
                <a:latin typeface="-apple-system"/>
              </a:rPr>
              <a:t>=False</a:t>
            </a:r>
            <a:r>
              <a:rPr lang="en-US" sz="2400" b="0" i="0" dirty="0">
                <a:effectLst/>
                <a:latin typeface="-apple-system"/>
              </a:rPr>
              <a:t>, </a:t>
            </a:r>
            <a:r>
              <a:rPr lang="en-US" sz="2400" b="0" i="1" dirty="0" err="1">
                <a:effectLst/>
                <a:latin typeface="-apple-system"/>
              </a:rPr>
              <a:t>class_weight</a:t>
            </a:r>
            <a:r>
              <a:rPr lang="en-US" sz="2400" b="0" i="1" dirty="0">
                <a:effectLst/>
                <a:latin typeface="-apple-system"/>
              </a:rPr>
              <a:t>=None</a:t>
            </a:r>
            <a:r>
              <a:rPr lang="en-US" sz="2400" b="0" i="0" dirty="0">
                <a:effectLst/>
                <a:latin typeface="-apple-system"/>
              </a:rPr>
              <a:t>, </a:t>
            </a:r>
            <a:r>
              <a:rPr lang="en-US" sz="2400" b="0" i="1" dirty="0" err="1">
                <a:effectLst/>
                <a:latin typeface="-apple-system"/>
              </a:rPr>
              <a:t>ccp_alpha</a:t>
            </a:r>
            <a:r>
              <a:rPr lang="en-US" sz="2400" b="0" i="1" dirty="0">
                <a:effectLst/>
                <a:latin typeface="-apple-system"/>
              </a:rPr>
              <a:t>=0.0</a:t>
            </a:r>
            <a:r>
              <a:rPr lang="en-US" sz="2400" b="0" i="0" dirty="0">
                <a:effectLst/>
                <a:latin typeface="-apple-system"/>
              </a:rPr>
              <a:t>, </a:t>
            </a:r>
            <a:r>
              <a:rPr lang="en-US" sz="2400" b="0" i="1" dirty="0" err="1">
                <a:effectLst/>
                <a:latin typeface="-apple-system"/>
              </a:rPr>
              <a:t>max_samples</a:t>
            </a:r>
            <a:r>
              <a:rPr lang="en-US" sz="2400" b="0" i="1" dirty="0">
                <a:effectLst/>
                <a:latin typeface="-apple-system"/>
              </a:rPr>
              <a:t>=None</a:t>
            </a:r>
          </a:p>
          <a:p>
            <a:pPr marL="0" indent="0">
              <a:buNone/>
            </a:pPr>
            <a:r>
              <a:rPr lang="en-US" sz="3200" dirty="0"/>
              <a:t>Best hyperparameters are</a:t>
            </a:r>
            <a:endParaRPr lang="en-US" dirty="0"/>
          </a:p>
        </p:txBody>
      </p:sp>
      <p:pic>
        <p:nvPicPr>
          <p:cNvPr id="4" name="Picture 3">
            <a:extLst>
              <a:ext uri="{FF2B5EF4-FFF2-40B4-BE49-F238E27FC236}">
                <a16:creationId xmlns:a16="http://schemas.microsoft.com/office/drawing/2014/main" id="{21793407-DB41-54E8-5FCB-5CBD49792F91}"/>
              </a:ext>
            </a:extLst>
          </p:cNvPr>
          <p:cNvPicPr>
            <a:picLocks noChangeAspect="1"/>
          </p:cNvPicPr>
          <p:nvPr/>
        </p:nvPicPr>
        <p:blipFill>
          <a:blip r:embed="rId2"/>
          <a:stretch>
            <a:fillRect/>
          </a:stretch>
        </p:blipFill>
        <p:spPr>
          <a:xfrm>
            <a:off x="752593" y="4413915"/>
            <a:ext cx="6492803" cy="914479"/>
          </a:xfrm>
          <a:prstGeom prst="rect">
            <a:avLst/>
          </a:prstGeom>
        </p:spPr>
      </p:pic>
      <p:pic>
        <p:nvPicPr>
          <p:cNvPr id="7" name="Picture 6">
            <a:extLst>
              <a:ext uri="{FF2B5EF4-FFF2-40B4-BE49-F238E27FC236}">
                <a16:creationId xmlns:a16="http://schemas.microsoft.com/office/drawing/2014/main" id="{77787CDF-79D5-F151-4949-10DD0319B925}"/>
              </a:ext>
            </a:extLst>
          </p:cNvPr>
          <p:cNvPicPr>
            <a:picLocks noChangeAspect="1"/>
          </p:cNvPicPr>
          <p:nvPr/>
        </p:nvPicPr>
        <p:blipFill>
          <a:blip r:embed="rId3"/>
          <a:stretch>
            <a:fillRect/>
          </a:stretch>
        </p:blipFill>
        <p:spPr>
          <a:xfrm>
            <a:off x="6596762" y="1290"/>
            <a:ext cx="5595238" cy="6856710"/>
          </a:xfrm>
          <a:prstGeom prst="rect">
            <a:avLst/>
          </a:prstGeom>
        </p:spPr>
      </p:pic>
    </p:spTree>
    <p:extLst>
      <p:ext uri="{BB962C8B-B14F-4D97-AF65-F5344CB8AC3E}">
        <p14:creationId xmlns:p14="http://schemas.microsoft.com/office/powerpoint/2010/main" val="743406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BD165-832C-84C4-DFFE-A96ACA689E47}"/>
              </a:ext>
            </a:extLst>
          </p:cNvPr>
          <p:cNvSpPr>
            <a:spLocks noGrp="1"/>
          </p:cNvSpPr>
          <p:nvPr>
            <p:ph type="title"/>
          </p:nvPr>
        </p:nvSpPr>
        <p:spPr>
          <a:xfrm>
            <a:off x="1096257" y="234696"/>
            <a:ext cx="9905998" cy="448281"/>
          </a:xfrm>
        </p:spPr>
        <p:txBody>
          <a:bodyPr>
            <a:normAutofit fontScale="90000"/>
          </a:bodyPr>
          <a:lstStyle/>
          <a:p>
            <a:r>
              <a:rPr lang="en-US" u="sng" dirty="0"/>
              <a:t>Support vector machine</a:t>
            </a:r>
          </a:p>
        </p:txBody>
      </p:sp>
      <p:sp>
        <p:nvSpPr>
          <p:cNvPr id="3" name="Content Placeholder 2">
            <a:extLst>
              <a:ext uri="{FF2B5EF4-FFF2-40B4-BE49-F238E27FC236}">
                <a16:creationId xmlns:a16="http://schemas.microsoft.com/office/drawing/2014/main" id="{AACC9EB2-6DA8-9E27-4E46-E683015ED00D}"/>
              </a:ext>
            </a:extLst>
          </p:cNvPr>
          <p:cNvSpPr>
            <a:spLocks noGrp="1"/>
          </p:cNvSpPr>
          <p:nvPr>
            <p:ph idx="1"/>
          </p:nvPr>
        </p:nvSpPr>
        <p:spPr>
          <a:xfrm>
            <a:off x="802746" y="682977"/>
            <a:ext cx="6196366" cy="3335867"/>
          </a:xfrm>
        </p:spPr>
        <p:txBody>
          <a:bodyPr/>
          <a:lstStyle/>
          <a:p>
            <a:pPr marL="0" indent="0">
              <a:buNone/>
            </a:pPr>
            <a:r>
              <a:rPr lang="en-US" sz="1800" dirty="0"/>
              <a:t>Normal hyperparameters are </a:t>
            </a:r>
            <a:r>
              <a:rPr lang="en-US" sz="1800" b="0" i="1" dirty="0">
                <a:effectLst/>
                <a:latin typeface="-apple-system"/>
              </a:rPr>
              <a:t>*</a:t>
            </a:r>
            <a:r>
              <a:rPr lang="en-US" sz="1800" b="0" i="0" dirty="0">
                <a:effectLst/>
                <a:latin typeface="-apple-system"/>
              </a:rPr>
              <a:t>, </a:t>
            </a:r>
            <a:r>
              <a:rPr lang="en-US" sz="1800" b="0" i="1" dirty="0">
                <a:effectLst/>
                <a:latin typeface="-apple-system"/>
              </a:rPr>
              <a:t>C=1.0</a:t>
            </a:r>
            <a:r>
              <a:rPr lang="en-US" sz="1800" b="0" i="0" dirty="0">
                <a:effectLst/>
                <a:latin typeface="-apple-system"/>
              </a:rPr>
              <a:t>, </a:t>
            </a:r>
            <a:r>
              <a:rPr lang="en-US" sz="1800" b="0" i="1" dirty="0">
                <a:effectLst/>
                <a:latin typeface="-apple-system"/>
              </a:rPr>
              <a:t>kernel='</a:t>
            </a:r>
            <a:r>
              <a:rPr lang="en-US" sz="1800" b="0" i="1" dirty="0" err="1">
                <a:effectLst/>
                <a:latin typeface="-apple-system"/>
              </a:rPr>
              <a:t>rbf</a:t>
            </a:r>
            <a:r>
              <a:rPr lang="en-US" sz="1800" b="0" i="1" dirty="0">
                <a:effectLst/>
                <a:latin typeface="-apple-system"/>
              </a:rPr>
              <a:t>'</a:t>
            </a:r>
            <a:r>
              <a:rPr lang="en-US" sz="1800" b="0" i="0" dirty="0">
                <a:effectLst/>
                <a:latin typeface="-apple-system"/>
              </a:rPr>
              <a:t>, </a:t>
            </a:r>
            <a:r>
              <a:rPr lang="en-US" sz="1800" b="0" i="1" dirty="0">
                <a:effectLst/>
                <a:latin typeface="-apple-system"/>
              </a:rPr>
              <a:t>degree=3</a:t>
            </a:r>
            <a:r>
              <a:rPr lang="en-US" sz="1800" b="0" i="0" dirty="0">
                <a:effectLst/>
                <a:latin typeface="-apple-system"/>
              </a:rPr>
              <a:t>, </a:t>
            </a:r>
            <a:r>
              <a:rPr lang="en-US" sz="1800" b="0" i="1" dirty="0">
                <a:effectLst/>
                <a:latin typeface="-apple-system"/>
              </a:rPr>
              <a:t>gamma='scale'</a:t>
            </a:r>
            <a:r>
              <a:rPr lang="en-US" sz="1800" b="0" i="0" dirty="0">
                <a:effectLst/>
                <a:latin typeface="-apple-system"/>
              </a:rPr>
              <a:t>, </a:t>
            </a:r>
            <a:r>
              <a:rPr lang="en-US" sz="1800" b="0" i="1" dirty="0">
                <a:effectLst/>
                <a:latin typeface="-apple-system"/>
              </a:rPr>
              <a:t>coef0=0.0</a:t>
            </a:r>
            <a:r>
              <a:rPr lang="en-US" sz="1800" b="0" i="0" dirty="0">
                <a:effectLst/>
                <a:latin typeface="-apple-system"/>
              </a:rPr>
              <a:t>, </a:t>
            </a:r>
            <a:r>
              <a:rPr lang="en-US" sz="1800" b="0" i="1" dirty="0">
                <a:effectLst/>
                <a:latin typeface="-apple-system"/>
              </a:rPr>
              <a:t>shrinking=True</a:t>
            </a:r>
            <a:r>
              <a:rPr lang="en-US" sz="1800" b="0" i="0" dirty="0">
                <a:effectLst/>
                <a:latin typeface="-apple-system"/>
              </a:rPr>
              <a:t>, </a:t>
            </a:r>
            <a:r>
              <a:rPr lang="en-US" sz="1800" b="0" i="1" dirty="0">
                <a:effectLst/>
                <a:latin typeface="-apple-system"/>
              </a:rPr>
              <a:t>probability=False</a:t>
            </a:r>
            <a:r>
              <a:rPr lang="en-US" sz="1800" b="0" i="0" dirty="0">
                <a:effectLst/>
                <a:latin typeface="-apple-system"/>
              </a:rPr>
              <a:t>, </a:t>
            </a:r>
            <a:r>
              <a:rPr lang="en-US" sz="1800" b="0" i="1" dirty="0" err="1">
                <a:effectLst/>
                <a:latin typeface="-apple-system"/>
              </a:rPr>
              <a:t>tol</a:t>
            </a:r>
            <a:r>
              <a:rPr lang="en-US" sz="1800" b="0" i="1" dirty="0">
                <a:effectLst/>
                <a:latin typeface="-apple-system"/>
              </a:rPr>
              <a:t>=0.001</a:t>
            </a:r>
            <a:r>
              <a:rPr lang="en-US" sz="1800" b="0" i="0" dirty="0">
                <a:effectLst/>
                <a:latin typeface="-apple-system"/>
              </a:rPr>
              <a:t>, </a:t>
            </a:r>
            <a:r>
              <a:rPr lang="en-US" sz="1800" b="0" i="1" dirty="0" err="1">
                <a:effectLst/>
                <a:latin typeface="-apple-system"/>
              </a:rPr>
              <a:t>cache_size</a:t>
            </a:r>
            <a:r>
              <a:rPr lang="en-US" sz="1800" b="0" i="1" dirty="0">
                <a:effectLst/>
                <a:latin typeface="-apple-system"/>
              </a:rPr>
              <a:t>=200</a:t>
            </a:r>
            <a:r>
              <a:rPr lang="en-US" sz="1800" b="0" i="0" dirty="0">
                <a:effectLst/>
                <a:latin typeface="-apple-system"/>
              </a:rPr>
              <a:t>, </a:t>
            </a:r>
            <a:r>
              <a:rPr lang="en-US" sz="1800" b="0" i="1" dirty="0" err="1">
                <a:effectLst/>
                <a:latin typeface="-apple-system"/>
              </a:rPr>
              <a:t>class_weight</a:t>
            </a:r>
            <a:r>
              <a:rPr lang="en-US" sz="1800" b="0" i="1" dirty="0">
                <a:effectLst/>
                <a:latin typeface="-apple-system"/>
              </a:rPr>
              <a:t>=None</a:t>
            </a:r>
            <a:r>
              <a:rPr lang="en-US" sz="1800" b="0" i="0" dirty="0">
                <a:effectLst/>
                <a:latin typeface="-apple-system"/>
              </a:rPr>
              <a:t>, </a:t>
            </a:r>
            <a:r>
              <a:rPr lang="en-US" sz="1800" b="0" i="1" dirty="0">
                <a:effectLst/>
                <a:latin typeface="-apple-system"/>
              </a:rPr>
              <a:t>verbose=False</a:t>
            </a:r>
            <a:r>
              <a:rPr lang="en-US" sz="1800" b="0" i="0" dirty="0">
                <a:effectLst/>
                <a:latin typeface="-apple-system"/>
              </a:rPr>
              <a:t>, </a:t>
            </a:r>
            <a:r>
              <a:rPr lang="en-US" sz="1800" b="0" i="1" dirty="0" err="1">
                <a:effectLst/>
                <a:latin typeface="-apple-system"/>
              </a:rPr>
              <a:t>max_iter</a:t>
            </a:r>
            <a:r>
              <a:rPr lang="en-US" sz="1800" b="0" i="1" dirty="0">
                <a:effectLst/>
                <a:latin typeface="-apple-system"/>
              </a:rPr>
              <a:t>=1</a:t>
            </a:r>
            <a:r>
              <a:rPr lang="en-US" sz="1800" b="0" i="0" dirty="0">
                <a:effectLst/>
                <a:latin typeface="-apple-system"/>
              </a:rPr>
              <a:t>, </a:t>
            </a:r>
            <a:r>
              <a:rPr lang="en-US" sz="1800" b="0" i="1" dirty="0" err="1">
                <a:effectLst/>
                <a:latin typeface="-apple-system"/>
              </a:rPr>
              <a:t>decision_function_shape</a:t>
            </a:r>
            <a:r>
              <a:rPr lang="en-US" sz="1800" b="0" i="1" dirty="0">
                <a:effectLst/>
                <a:latin typeface="-apple-system"/>
              </a:rPr>
              <a:t>=‘</a:t>
            </a:r>
            <a:r>
              <a:rPr lang="en-US" sz="1800" b="0" i="1" dirty="0" err="1">
                <a:effectLst/>
                <a:latin typeface="-apple-system"/>
              </a:rPr>
              <a:t>ovr</a:t>
            </a:r>
            <a:r>
              <a:rPr lang="en-US" sz="1800" b="0" i="1" dirty="0">
                <a:effectLst/>
                <a:latin typeface="-apple-system"/>
              </a:rPr>
              <a:t>'</a:t>
            </a:r>
            <a:r>
              <a:rPr lang="en-US" sz="1800" b="0" i="0" dirty="0">
                <a:effectLst/>
                <a:latin typeface="-apple-system"/>
              </a:rPr>
              <a:t>, </a:t>
            </a:r>
            <a:r>
              <a:rPr lang="en-US" sz="1800" b="0" i="1" dirty="0" err="1">
                <a:effectLst/>
                <a:latin typeface="-apple-system"/>
              </a:rPr>
              <a:t>break_ties</a:t>
            </a:r>
            <a:r>
              <a:rPr lang="en-US" sz="1800" b="0" i="1" dirty="0">
                <a:effectLst/>
                <a:latin typeface="-apple-system"/>
              </a:rPr>
              <a:t>=False</a:t>
            </a:r>
            <a:r>
              <a:rPr lang="en-US" sz="1800" b="0" i="0" dirty="0">
                <a:effectLst/>
                <a:latin typeface="-apple-system"/>
              </a:rPr>
              <a:t>, </a:t>
            </a:r>
            <a:r>
              <a:rPr lang="en-US" sz="1800" b="0" i="1" dirty="0" err="1">
                <a:effectLst/>
                <a:latin typeface="-apple-system"/>
              </a:rPr>
              <a:t>random_state</a:t>
            </a:r>
            <a:r>
              <a:rPr lang="en-US" sz="1800" b="0" i="1" dirty="0">
                <a:effectLst/>
                <a:latin typeface="-apple-system"/>
              </a:rPr>
              <a:t>=None</a:t>
            </a:r>
          </a:p>
          <a:p>
            <a:pPr marL="0" indent="0">
              <a:buNone/>
            </a:pPr>
            <a:r>
              <a:rPr lang="en-US" sz="1800" dirty="0"/>
              <a:t>Best hyperparameters are </a:t>
            </a:r>
          </a:p>
          <a:p>
            <a:pPr marL="0" indent="0">
              <a:buNone/>
            </a:pPr>
            <a:endParaRPr lang="en-US" u="sng" dirty="0"/>
          </a:p>
          <a:p>
            <a:pPr marL="0" indent="0">
              <a:buNone/>
            </a:pPr>
            <a:endParaRPr lang="en-US" u="sng" dirty="0"/>
          </a:p>
          <a:p>
            <a:pPr marL="0" indent="0">
              <a:buNone/>
            </a:pPr>
            <a:endParaRPr lang="en-US" sz="1600" dirty="0"/>
          </a:p>
        </p:txBody>
      </p:sp>
      <p:pic>
        <p:nvPicPr>
          <p:cNvPr id="7" name="Picture 6">
            <a:extLst>
              <a:ext uri="{FF2B5EF4-FFF2-40B4-BE49-F238E27FC236}">
                <a16:creationId xmlns:a16="http://schemas.microsoft.com/office/drawing/2014/main" id="{E8EB6EED-BCBC-D5F0-3CD2-5FF215FC0098}"/>
              </a:ext>
            </a:extLst>
          </p:cNvPr>
          <p:cNvPicPr>
            <a:picLocks noChangeAspect="1"/>
          </p:cNvPicPr>
          <p:nvPr/>
        </p:nvPicPr>
        <p:blipFill>
          <a:blip r:embed="rId2"/>
          <a:stretch>
            <a:fillRect/>
          </a:stretch>
        </p:blipFill>
        <p:spPr>
          <a:xfrm>
            <a:off x="6999112" y="-1"/>
            <a:ext cx="5192888" cy="5928079"/>
          </a:xfrm>
          <a:prstGeom prst="rect">
            <a:avLst/>
          </a:prstGeom>
        </p:spPr>
      </p:pic>
      <p:pic>
        <p:nvPicPr>
          <p:cNvPr id="9" name="Picture 8">
            <a:extLst>
              <a:ext uri="{FF2B5EF4-FFF2-40B4-BE49-F238E27FC236}">
                <a16:creationId xmlns:a16="http://schemas.microsoft.com/office/drawing/2014/main" id="{5B0FF5DD-9AA1-D68F-DFC2-C54D2297E540}"/>
              </a:ext>
            </a:extLst>
          </p:cNvPr>
          <p:cNvPicPr>
            <a:picLocks noChangeAspect="1"/>
          </p:cNvPicPr>
          <p:nvPr/>
        </p:nvPicPr>
        <p:blipFill>
          <a:blip r:embed="rId3"/>
          <a:stretch>
            <a:fillRect/>
          </a:stretch>
        </p:blipFill>
        <p:spPr>
          <a:xfrm>
            <a:off x="701146" y="3429000"/>
            <a:ext cx="6196366" cy="1177640"/>
          </a:xfrm>
          <a:prstGeom prst="rect">
            <a:avLst/>
          </a:prstGeom>
        </p:spPr>
      </p:pic>
    </p:spTree>
    <p:extLst>
      <p:ext uri="{BB962C8B-B14F-4D97-AF65-F5344CB8AC3E}">
        <p14:creationId xmlns:p14="http://schemas.microsoft.com/office/powerpoint/2010/main" val="2343134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516C2-2FFE-89FA-6926-2ACBCED18A70}"/>
              </a:ext>
            </a:extLst>
          </p:cNvPr>
          <p:cNvSpPr>
            <a:spLocks noGrp="1"/>
          </p:cNvSpPr>
          <p:nvPr>
            <p:ph type="title"/>
          </p:nvPr>
        </p:nvSpPr>
        <p:spPr>
          <a:xfrm>
            <a:off x="1141412" y="278952"/>
            <a:ext cx="10550700" cy="660399"/>
          </a:xfrm>
        </p:spPr>
        <p:txBody>
          <a:bodyPr/>
          <a:lstStyle/>
          <a:p>
            <a:r>
              <a:rPr lang="en-US" u="sng" dirty="0"/>
              <a:t>WHICH MODEL IS THE BEST?</a:t>
            </a:r>
          </a:p>
        </p:txBody>
      </p:sp>
      <p:sp>
        <p:nvSpPr>
          <p:cNvPr id="3" name="Content Placeholder 2">
            <a:extLst>
              <a:ext uri="{FF2B5EF4-FFF2-40B4-BE49-F238E27FC236}">
                <a16:creationId xmlns:a16="http://schemas.microsoft.com/office/drawing/2014/main" id="{B151CB99-0F98-94C0-C701-B0811D861318}"/>
              </a:ext>
            </a:extLst>
          </p:cNvPr>
          <p:cNvSpPr>
            <a:spLocks noGrp="1"/>
          </p:cNvSpPr>
          <p:nvPr>
            <p:ph idx="1"/>
          </p:nvPr>
        </p:nvSpPr>
        <p:spPr>
          <a:xfrm>
            <a:off x="835378" y="939352"/>
            <a:ext cx="4921955" cy="5111492"/>
          </a:xfrm>
        </p:spPr>
        <p:txBody>
          <a:bodyPr/>
          <a:lstStyle/>
          <a:p>
            <a:pPr marL="0" indent="0">
              <a:buNone/>
            </a:pPr>
            <a:r>
              <a:rPr lang="en-US" dirty="0"/>
              <a:t>As using the classification metrics which are accuracy, AUC, F1 score, Precision and Recall, support vector machine (SVM), the highest accuracy of 70.1% and highest AUC of 63.27%, the highest F1 score of 46.11%, highest </a:t>
            </a:r>
            <a:r>
              <a:rPr lang="en-US" dirty="0" err="1"/>
              <a:t>precison</a:t>
            </a:r>
            <a:r>
              <a:rPr lang="en-US" dirty="0"/>
              <a:t> score of 76.24% and highest recall of 33.05%</a:t>
            </a:r>
          </a:p>
        </p:txBody>
      </p:sp>
      <p:pic>
        <p:nvPicPr>
          <p:cNvPr id="7" name="Picture 6">
            <a:extLst>
              <a:ext uri="{FF2B5EF4-FFF2-40B4-BE49-F238E27FC236}">
                <a16:creationId xmlns:a16="http://schemas.microsoft.com/office/drawing/2014/main" id="{150C95B2-6D1D-5CC7-946D-190A72F896BA}"/>
              </a:ext>
            </a:extLst>
          </p:cNvPr>
          <p:cNvPicPr>
            <a:picLocks noChangeAspect="1"/>
          </p:cNvPicPr>
          <p:nvPr/>
        </p:nvPicPr>
        <p:blipFill>
          <a:blip r:embed="rId2"/>
          <a:stretch>
            <a:fillRect/>
          </a:stretch>
        </p:blipFill>
        <p:spPr>
          <a:xfrm>
            <a:off x="6008410" y="1087550"/>
            <a:ext cx="5432624" cy="4682899"/>
          </a:xfrm>
          <a:prstGeom prst="rect">
            <a:avLst/>
          </a:prstGeom>
        </p:spPr>
      </p:pic>
    </p:spTree>
    <p:extLst>
      <p:ext uri="{BB962C8B-B14F-4D97-AF65-F5344CB8AC3E}">
        <p14:creationId xmlns:p14="http://schemas.microsoft.com/office/powerpoint/2010/main" val="305422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F797-AA66-E465-D647-14C48C4AFF26}"/>
              </a:ext>
            </a:extLst>
          </p:cNvPr>
          <p:cNvSpPr>
            <a:spLocks noGrp="1"/>
          </p:cNvSpPr>
          <p:nvPr>
            <p:ph type="title"/>
          </p:nvPr>
        </p:nvSpPr>
        <p:spPr>
          <a:xfrm>
            <a:off x="1141413" y="618518"/>
            <a:ext cx="9905998" cy="578104"/>
          </a:xfrm>
        </p:spPr>
        <p:txBody>
          <a:bodyPr>
            <a:normAutofit fontScale="90000"/>
          </a:bodyPr>
          <a:lstStyle/>
          <a:p>
            <a:r>
              <a:rPr lang="en-US" u="sng" dirty="0"/>
              <a:t>DUMMY BASELINE MODEL</a:t>
            </a:r>
          </a:p>
        </p:txBody>
      </p:sp>
      <p:sp>
        <p:nvSpPr>
          <p:cNvPr id="3" name="Content Placeholder 2">
            <a:extLst>
              <a:ext uri="{FF2B5EF4-FFF2-40B4-BE49-F238E27FC236}">
                <a16:creationId xmlns:a16="http://schemas.microsoft.com/office/drawing/2014/main" id="{601EF1D7-1DF0-C361-476F-D4BBDBCE0D2C}"/>
              </a:ext>
            </a:extLst>
          </p:cNvPr>
          <p:cNvSpPr>
            <a:spLocks noGrp="1"/>
          </p:cNvSpPr>
          <p:nvPr>
            <p:ph idx="1"/>
          </p:nvPr>
        </p:nvSpPr>
        <p:spPr>
          <a:xfrm>
            <a:off x="1141413" y="1196621"/>
            <a:ext cx="5463752" cy="4594579"/>
          </a:xfrm>
        </p:spPr>
        <p:txBody>
          <a:bodyPr>
            <a:normAutofit fontScale="92500" lnSpcReduction="20000"/>
          </a:bodyPr>
          <a:lstStyle/>
          <a:p>
            <a:pPr marL="0" indent="0">
              <a:buNone/>
            </a:pPr>
            <a:r>
              <a:rPr lang="en-US" dirty="0"/>
              <a:t>As using the classification metrics which are accuracy, AUC, F1 score, Precision and Recall, the dummy model has an accuracy of 61.6% and AUC of 50.0% </a:t>
            </a:r>
          </a:p>
          <a:p>
            <a:pPr marL="0" indent="0">
              <a:buNone/>
            </a:pPr>
            <a:r>
              <a:rPr lang="en-US" b="0" i="0" dirty="0">
                <a:effectLst/>
                <a:latin typeface="Söhne"/>
              </a:rPr>
              <a:t>The reason dummy models don't have F1 score, precision, or recall is that these metrics are calculated based on the true positive, true negative, false positive, and false negative values, which are specific to a binary classification problem. The dummy classifiers, by design, do not make meaningful predictions and do not produce a confusion matrix with these values.</a:t>
            </a:r>
            <a:endParaRPr lang="en-US" dirty="0"/>
          </a:p>
        </p:txBody>
      </p:sp>
      <p:pic>
        <p:nvPicPr>
          <p:cNvPr id="5" name="Picture 4">
            <a:extLst>
              <a:ext uri="{FF2B5EF4-FFF2-40B4-BE49-F238E27FC236}">
                <a16:creationId xmlns:a16="http://schemas.microsoft.com/office/drawing/2014/main" id="{EF79A5E2-3D4A-DC88-5159-041C185AE5DF}"/>
              </a:ext>
            </a:extLst>
          </p:cNvPr>
          <p:cNvPicPr>
            <a:picLocks noChangeAspect="1"/>
          </p:cNvPicPr>
          <p:nvPr/>
        </p:nvPicPr>
        <p:blipFill>
          <a:blip r:embed="rId2"/>
          <a:stretch>
            <a:fillRect/>
          </a:stretch>
        </p:blipFill>
        <p:spPr>
          <a:xfrm>
            <a:off x="6605165" y="252172"/>
            <a:ext cx="5586835" cy="6353655"/>
          </a:xfrm>
          <a:prstGeom prst="rect">
            <a:avLst/>
          </a:prstGeom>
        </p:spPr>
      </p:pic>
    </p:spTree>
    <p:extLst>
      <p:ext uri="{BB962C8B-B14F-4D97-AF65-F5344CB8AC3E}">
        <p14:creationId xmlns:p14="http://schemas.microsoft.com/office/powerpoint/2010/main" val="169869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C834F-12F4-B5D4-534D-2B473919FC28}"/>
              </a:ext>
            </a:extLst>
          </p:cNvPr>
          <p:cNvSpPr>
            <a:spLocks noGrp="1"/>
          </p:cNvSpPr>
          <p:nvPr>
            <p:ph type="title"/>
          </p:nvPr>
        </p:nvSpPr>
        <p:spPr/>
        <p:txBody>
          <a:bodyPr/>
          <a:lstStyle/>
          <a:p>
            <a:r>
              <a:rPr lang="en-US" dirty="0"/>
              <a:t>HOW DOES MY DUMMY MODEL COMPARE WITH my best </a:t>
            </a:r>
            <a:r>
              <a:rPr lang="en-US" dirty="0" err="1"/>
              <a:t>CLASSIFICATion</a:t>
            </a:r>
            <a:r>
              <a:rPr lang="en-US" dirty="0"/>
              <a:t> model?</a:t>
            </a:r>
          </a:p>
        </p:txBody>
      </p:sp>
      <p:sp>
        <p:nvSpPr>
          <p:cNvPr id="3" name="Content Placeholder 2">
            <a:extLst>
              <a:ext uri="{FF2B5EF4-FFF2-40B4-BE49-F238E27FC236}">
                <a16:creationId xmlns:a16="http://schemas.microsoft.com/office/drawing/2014/main" id="{765F6412-2674-946E-D9DC-112ABE7EC517}"/>
              </a:ext>
            </a:extLst>
          </p:cNvPr>
          <p:cNvSpPr>
            <a:spLocks noGrp="1"/>
          </p:cNvSpPr>
          <p:nvPr>
            <p:ph idx="1"/>
          </p:nvPr>
        </p:nvSpPr>
        <p:spPr>
          <a:xfrm>
            <a:off x="528918" y="3176448"/>
            <a:ext cx="11098306" cy="3421576"/>
          </a:xfrm>
        </p:spPr>
        <p:txBody>
          <a:bodyPr/>
          <a:lstStyle/>
          <a:p>
            <a:r>
              <a:rPr lang="en-US" dirty="0"/>
              <a:t>Better accuracy-&gt;better overall classification performance of SVM compared to Dummy</a:t>
            </a:r>
          </a:p>
          <a:p>
            <a:r>
              <a:rPr lang="en-US" dirty="0"/>
              <a:t>More Area Under Curve</a:t>
            </a:r>
          </a:p>
          <a:p>
            <a:r>
              <a:rPr lang="en-US" dirty="0"/>
              <a:t>Better F1 score-&gt; better balance between precision and recall of the SVM as compared to the Dummy </a:t>
            </a:r>
          </a:p>
          <a:p>
            <a:r>
              <a:rPr lang="en-US" dirty="0"/>
              <a:t>SVM has more correctly predicted positive results to total positives than the Dummy</a:t>
            </a:r>
          </a:p>
          <a:p>
            <a:r>
              <a:rPr lang="en-US" dirty="0"/>
              <a:t>SVM has more correctly predicted positive results to total results than the Dummy</a:t>
            </a:r>
          </a:p>
        </p:txBody>
      </p:sp>
      <p:pic>
        <p:nvPicPr>
          <p:cNvPr id="5" name="Picture 4">
            <a:extLst>
              <a:ext uri="{FF2B5EF4-FFF2-40B4-BE49-F238E27FC236}">
                <a16:creationId xmlns:a16="http://schemas.microsoft.com/office/drawing/2014/main" id="{C5DFB285-7A48-E99C-2BBF-FB15057AE98E}"/>
              </a:ext>
            </a:extLst>
          </p:cNvPr>
          <p:cNvPicPr>
            <a:picLocks noChangeAspect="1"/>
          </p:cNvPicPr>
          <p:nvPr/>
        </p:nvPicPr>
        <p:blipFill>
          <a:blip r:embed="rId2"/>
          <a:stretch>
            <a:fillRect/>
          </a:stretch>
        </p:blipFill>
        <p:spPr>
          <a:xfrm>
            <a:off x="1822729" y="1792052"/>
            <a:ext cx="5833129" cy="1384396"/>
          </a:xfrm>
          <a:prstGeom prst="rect">
            <a:avLst/>
          </a:prstGeom>
        </p:spPr>
      </p:pic>
      <p:pic>
        <p:nvPicPr>
          <p:cNvPr id="7" name="Picture 6">
            <a:extLst>
              <a:ext uri="{FF2B5EF4-FFF2-40B4-BE49-F238E27FC236}">
                <a16:creationId xmlns:a16="http://schemas.microsoft.com/office/drawing/2014/main" id="{8BAE6D5B-3B43-6B33-65A3-FA5907635FF2}"/>
              </a:ext>
            </a:extLst>
          </p:cNvPr>
          <p:cNvPicPr>
            <a:picLocks noChangeAspect="1"/>
          </p:cNvPicPr>
          <p:nvPr/>
        </p:nvPicPr>
        <p:blipFill>
          <a:blip r:embed="rId3"/>
          <a:stretch>
            <a:fillRect/>
          </a:stretch>
        </p:blipFill>
        <p:spPr>
          <a:xfrm>
            <a:off x="7797705" y="1441683"/>
            <a:ext cx="1857300" cy="1489188"/>
          </a:xfrm>
          <a:prstGeom prst="rect">
            <a:avLst/>
          </a:prstGeom>
        </p:spPr>
      </p:pic>
    </p:spTree>
    <p:extLst>
      <p:ext uri="{BB962C8B-B14F-4D97-AF65-F5344CB8AC3E}">
        <p14:creationId xmlns:p14="http://schemas.microsoft.com/office/powerpoint/2010/main" val="4200158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D4A73-577C-E0EA-5851-91FB7F6E4697}"/>
              </a:ext>
            </a:extLst>
          </p:cNvPr>
          <p:cNvSpPr>
            <a:spLocks noGrp="1"/>
          </p:cNvSpPr>
          <p:nvPr>
            <p:ph type="title"/>
          </p:nvPr>
        </p:nvSpPr>
        <p:spPr>
          <a:xfrm>
            <a:off x="2782613" y="1789385"/>
            <a:ext cx="6396583" cy="2243959"/>
          </a:xfrm>
        </p:spPr>
        <p:txBody>
          <a:bodyPr/>
          <a:lstStyle/>
          <a:p>
            <a:pPr algn="ctr"/>
            <a:r>
              <a:rPr lang="en-US" dirty="0"/>
              <a:t>Step 1:</a:t>
            </a:r>
            <a:br>
              <a:rPr lang="en-US" dirty="0"/>
            </a:br>
            <a:br>
              <a:rPr lang="en-US" dirty="0"/>
            </a:br>
            <a:r>
              <a:rPr lang="en-US" dirty="0"/>
              <a:t>Exploratory data analysis</a:t>
            </a:r>
          </a:p>
        </p:txBody>
      </p:sp>
    </p:spTree>
    <p:extLst>
      <p:ext uri="{BB962C8B-B14F-4D97-AF65-F5344CB8AC3E}">
        <p14:creationId xmlns:p14="http://schemas.microsoft.com/office/powerpoint/2010/main" val="175712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50471E-CDC7-E8FB-4BD3-64C6BA863DCD}"/>
              </a:ext>
            </a:extLst>
          </p:cNvPr>
          <p:cNvSpPr>
            <a:spLocks noGrp="1"/>
          </p:cNvSpPr>
          <p:nvPr>
            <p:ph idx="1"/>
          </p:nvPr>
        </p:nvSpPr>
        <p:spPr>
          <a:xfrm>
            <a:off x="880534" y="417689"/>
            <a:ext cx="4154310" cy="5373512"/>
          </a:xfrm>
        </p:spPr>
        <p:txBody>
          <a:bodyPr/>
          <a:lstStyle/>
          <a:p>
            <a:pPr marL="0" indent="0">
              <a:buNone/>
            </a:pPr>
            <a:r>
              <a:rPr lang="en-US" sz="3000" b="1" u="sng" dirty="0"/>
              <a:t>FEATURE IMPORTANCE</a:t>
            </a:r>
          </a:p>
          <a:p>
            <a:pPr marL="0" indent="0">
              <a:buNone/>
            </a:pPr>
            <a:endParaRPr lang="en-US" dirty="0"/>
          </a:p>
          <a:p>
            <a:pPr marL="0" indent="0">
              <a:buNone/>
            </a:pPr>
            <a:r>
              <a:rPr lang="en-US" dirty="0"/>
              <a:t>Sulfate and </a:t>
            </a:r>
            <a:r>
              <a:rPr lang="en-US" dirty="0" err="1"/>
              <a:t>ph</a:t>
            </a:r>
            <a:r>
              <a:rPr lang="en-US" dirty="0"/>
              <a:t> are considered very important by the model while features like </a:t>
            </a:r>
            <a:r>
              <a:rPr lang="en-US" dirty="0" err="1"/>
              <a:t>Organic_carbon</a:t>
            </a:r>
            <a:r>
              <a:rPr lang="en-US" dirty="0"/>
              <a:t> and Clarity are not very useful to the model</a:t>
            </a:r>
          </a:p>
        </p:txBody>
      </p:sp>
      <p:pic>
        <p:nvPicPr>
          <p:cNvPr id="5" name="Picture 4">
            <a:extLst>
              <a:ext uri="{FF2B5EF4-FFF2-40B4-BE49-F238E27FC236}">
                <a16:creationId xmlns:a16="http://schemas.microsoft.com/office/drawing/2014/main" id="{D616326A-F674-D8CC-0D4B-8DB42D287E6B}"/>
              </a:ext>
            </a:extLst>
          </p:cNvPr>
          <p:cNvPicPr>
            <a:picLocks noChangeAspect="1"/>
          </p:cNvPicPr>
          <p:nvPr/>
        </p:nvPicPr>
        <p:blipFill>
          <a:blip r:embed="rId2"/>
          <a:stretch>
            <a:fillRect/>
          </a:stretch>
        </p:blipFill>
        <p:spPr>
          <a:xfrm>
            <a:off x="5170162" y="235969"/>
            <a:ext cx="6683319" cy="5776461"/>
          </a:xfrm>
          <a:prstGeom prst="rect">
            <a:avLst/>
          </a:prstGeom>
        </p:spPr>
      </p:pic>
    </p:spTree>
    <p:extLst>
      <p:ext uri="{BB962C8B-B14F-4D97-AF65-F5344CB8AC3E}">
        <p14:creationId xmlns:p14="http://schemas.microsoft.com/office/powerpoint/2010/main" val="2977069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8F10-A080-0752-29E0-51D1C71DDF33}"/>
              </a:ext>
            </a:extLst>
          </p:cNvPr>
          <p:cNvSpPr>
            <a:spLocks noGrp="1"/>
          </p:cNvSpPr>
          <p:nvPr>
            <p:ph type="title"/>
          </p:nvPr>
        </p:nvSpPr>
        <p:spPr>
          <a:xfrm>
            <a:off x="1141413" y="618517"/>
            <a:ext cx="9905998" cy="5003349"/>
          </a:xfrm>
        </p:spPr>
        <p:txBody>
          <a:bodyPr>
            <a:normAutofit/>
          </a:bodyPr>
          <a:lstStyle/>
          <a:p>
            <a:r>
              <a:rPr lang="en-US" sz="5000" dirty="0"/>
              <a:t>Predicting </a:t>
            </a:r>
            <a:br>
              <a:rPr lang="en-US" sz="5000" dirty="0"/>
            </a:br>
            <a:r>
              <a:rPr lang="en-US" sz="5000" dirty="0"/>
              <a:t>Hospital cost ($) </a:t>
            </a:r>
            <a:br>
              <a:rPr lang="en-US" sz="5000" dirty="0"/>
            </a:br>
            <a:r>
              <a:rPr lang="en-US" sz="5000" dirty="0"/>
              <a:t>Regression</a:t>
            </a:r>
          </a:p>
        </p:txBody>
      </p:sp>
    </p:spTree>
    <p:extLst>
      <p:ext uri="{BB962C8B-B14F-4D97-AF65-F5344CB8AC3E}">
        <p14:creationId xmlns:p14="http://schemas.microsoft.com/office/powerpoint/2010/main" val="3169436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62C5E-5BBD-6EE5-1B34-5F290B4776D2}"/>
              </a:ext>
            </a:extLst>
          </p:cNvPr>
          <p:cNvSpPr>
            <a:spLocks noGrp="1"/>
          </p:cNvSpPr>
          <p:nvPr>
            <p:ph type="title"/>
          </p:nvPr>
        </p:nvSpPr>
        <p:spPr>
          <a:xfrm>
            <a:off x="1141413" y="618517"/>
            <a:ext cx="9905998" cy="4777571"/>
          </a:xfrm>
        </p:spPr>
        <p:txBody>
          <a:bodyPr>
            <a:normAutofit/>
          </a:bodyPr>
          <a:lstStyle/>
          <a:p>
            <a:pPr algn="ctr"/>
            <a:r>
              <a:rPr lang="en-US" sz="5000" dirty="0"/>
              <a:t>Step 1:</a:t>
            </a:r>
            <a:br>
              <a:rPr lang="en-US" sz="5000" dirty="0"/>
            </a:br>
            <a:r>
              <a:rPr lang="en-US" sz="5000" dirty="0"/>
              <a:t> EDA</a:t>
            </a:r>
          </a:p>
        </p:txBody>
      </p:sp>
    </p:spTree>
    <p:extLst>
      <p:ext uri="{BB962C8B-B14F-4D97-AF65-F5344CB8AC3E}">
        <p14:creationId xmlns:p14="http://schemas.microsoft.com/office/powerpoint/2010/main" val="1807605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DFF63-3233-150C-0FF9-9B686D8C4A69}"/>
              </a:ext>
            </a:extLst>
          </p:cNvPr>
          <p:cNvSpPr>
            <a:spLocks noGrp="1"/>
          </p:cNvSpPr>
          <p:nvPr>
            <p:ph type="title"/>
          </p:nvPr>
        </p:nvSpPr>
        <p:spPr>
          <a:xfrm>
            <a:off x="619917" y="245985"/>
            <a:ext cx="10948988" cy="589393"/>
          </a:xfrm>
        </p:spPr>
        <p:txBody>
          <a:bodyPr/>
          <a:lstStyle/>
          <a:p>
            <a:r>
              <a:rPr lang="en-US" dirty="0"/>
              <a:t>1.1 DATA overview for Predicting hospital cost</a:t>
            </a:r>
          </a:p>
        </p:txBody>
      </p:sp>
      <p:sp>
        <p:nvSpPr>
          <p:cNvPr id="3" name="Content Placeholder 2">
            <a:extLst>
              <a:ext uri="{FF2B5EF4-FFF2-40B4-BE49-F238E27FC236}">
                <a16:creationId xmlns:a16="http://schemas.microsoft.com/office/drawing/2014/main" id="{F3B1461A-ECCD-9FC1-F365-7C7C978D14E8}"/>
              </a:ext>
            </a:extLst>
          </p:cNvPr>
          <p:cNvSpPr>
            <a:spLocks noGrp="1"/>
          </p:cNvSpPr>
          <p:nvPr>
            <p:ph idx="1"/>
          </p:nvPr>
        </p:nvSpPr>
        <p:spPr>
          <a:xfrm>
            <a:off x="1141412" y="710748"/>
            <a:ext cx="6512455" cy="5080453"/>
          </a:xfrm>
        </p:spPr>
        <p:txBody>
          <a:bodyPr/>
          <a:lstStyle/>
          <a:p>
            <a:endParaRPr lang="en-US" dirty="0"/>
          </a:p>
          <a:p>
            <a:pPr marL="0" indent="0">
              <a:buNone/>
            </a:pPr>
            <a:endParaRPr lang="en-US" dirty="0"/>
          </a:p>
          <a:p>
            <a:r>
              <a:rPr lang="en-US" dirty="0"/>
              <a:t>Loading the regression dataset</a:t>
            </a:r>
          </a:p>
          <a:p>
            <a:pPr marL="0" indent="0">
              <a:buNone/>
            </a:pPr>
            <a:endParaRPr lang="en-US" dirty="0"/>
          </a:p>
          <a:p>
            <a:r>
              <a:rPr lang="en-US" dirty="0"/>
              <a:t>There is 0 null values in the dataset</a:t>
            </a:r>
          </a:p>
          <a:p>
            <a:pPr marL="0" indent="0">
              <a:buNone/>
            </a:pPr>
            <a:endParaRPr lang="en-US" dirty="0"/>
          </a:p>
          <a:p>
            <a:r>
              <a:rPr lang="en-US" dirty="0"/>
              <a:t>All features are numerical except for gender, region and smoker(which is actually binary)</a:t>
            </a:r>
          </a:p>
        </p:txBody>
      </p:sp>
      <p:pic>
        <p:nvPicPr>
          <p:cNvPr id="5" name="Picture 4">
            <a:extLst>
              <a:ext uri="{FF2B5EF4-FFF2-40B4-BE49-F238E27FC236}">
                <a16:creationId xmlns:a16="http://schemas.microsoft.com/office/drawing/2014/main" id="{39C72D01-5CA1-0955-34ED-CDBC4BC0A32F}"/>
              </a:ext>
            </a:extLst>
          </p:cNvPr>
          <p:cNvPicPr>
            <a:picLocks noChangeAspect="1"/>
          </p:cNvPicPr>
          <p:nvPr/>
        </p:nvPicPr>
        <p:blipFill>
          <a:blip r:embed="rId2"/>
          <a:stretch>
            <a:fillRect/>
          </a:stretch>
        </p:blipFill>
        <p:spPr>
          <a:xfrm>
            <a:off x="8358238" y="710748"/>
            <a:ext cx="3113853" cy="4275270"/>
          </a:xfrm>
          <a:prstGeom prst="rect">
            <a:avLst/>
          </a:prstGeom>
        </p:spPr>
      </p:pic>
      <p:pic>
        <p:nvPicPr>
          <p:cNvPr id="7" name="Picture 6">
            <a:extLst>
              <a:ext uri="{FF2B5EF4-FFF2-40B4-BE49-F238E27FC236}">
                <a16:creationId xmlns:a16="http://schemas.microsoft.com/office/drawing/2014/main" id="{71F9AC95-CA3B-309E-5769-E188AFAECE87}"/>
              </a:ext>
            </a:extLst>
          </p:cNvPr>
          <p:cNvPicPr>
            <a:picLocks noChangeAspect="1"/>
          </p:cNvPicPr>
          <p:nvPr/>
        </p:nvPicPr>
        <p:blipFill>
          <a:blip r:embed="rId3"/>
          <a:stretch>
            <a:fillRect/>
          </a:stretch>
        </p:blipFill>
        <p:spPr>
          <a:xfrm>
            <a:off x="8324758" y="4861387"/>
            <a:ext cx="3147333" cy="1996613"/>
          </a:xfrm>
          <a:prstGeom prst="rect">
            <a:avLst/>
          </a:prstGeom>
        </p:spPr>
      </p:pic>
    </p:spTree>
    <p:extLst>
      <p:ext uri="{BB962C8B-B14F-4D97-AF65-F5344CB8AC3E}">
        <p14:creationId xmlns:p14="http://schemas.microsoft.com/office/powerpoint/2010/main" val="3069423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88EF-9992-B950-386E-7578C25404A0}"/>
              </a:ext>
            </a:extLst>
          </p:cNvPr>
          <p:cNvSpPr>
            <a:spLocks noGrp="1"/>
          </p:cNvSpPr>
          <p:nvPr>
            <p:ph type="title"/>
          </p:nvPr>
        </p:nvSpPr>
        <p:spPr>
          <a:xfrm>
            <a:off x="1141413" y="0"/>
            <a:ext cx="9905998" cy="869576"/>
          </a:xfrm>
        </p:spPr>
        <p:txBody>
          <a:bodyPr/>
          <a:lstStyle/>
          <a:p>
            <a:r>
              <a:rPr lang="en-US" dirty="0"/>
              <a:t>1.2 DATA visualization</a:t>
            </a:r>
          </a:p>
        </p:txBody>
      </p:sp>
      <p:sp>
        <p:nvSpPr>
          <p:cNvPr id="3" name="Content Placeholder 2">
            <a:extLst>
              <a:ext uri="{FF2B5EF4-FFF2-40B4-BE49-F238E27FC236}">
                <a16:creationId xmlns:a16="http://schemas.microsoft.com/office/drawing/2014/main" id="{BADE4A54-6F1A-5AC1-D5A3-528DE75B329A}"/>
              </a:ext>
            </a:extLst>
          </p:cNvPr>
          <p:cNvSpPr>
            <a:spLocks noGrp="1"/>
          </p:cNvSpPr>
          <p:nvPr>
            <p:ph idx="1"/>
          </p:nvPr>
        </p:nvSpPr>
        <p:spPr>
          <a:xfrm>
            <a:off x="1141413" y="2805953"/>
            <a:ext cx="4773966" cy="3917576"/>
          </a:xfrm>
        </p:spPr>
        <p:txBody>
          <a:bodyPr>
            <a:normAutofit fontScale="85000" lnSpcReduction="20000"/>
          </a:bodyPr>
          <a:lstStyle/>
          <a:p>
            <a:pPr marL="0" indent="0">
              <a:buNone/>
            </a:pPr>
            <a:r>
              <a:rPr lang="en-US" dirty="0"/>
              <a:t>From these diagram, you can see that most people who go to the hospitals as in their 20s and have a BMI of about 30.</a:t>
            </a:r>
          </a:p>
          <a:p>
            <a:pPr marL="0" indent="0">
              <a:buNone/>
            </a:pPr>
            <a:r>
              <a:rPr lang="en-US" dirty="0"/>
              <a:t>Also there is a minority of non-smokers</a:t>
            </a:r>
          </a:p>
          <a:p>
            <a:pPr marL="0" indent="0">
              <a:buNone/>
            </a:pPr>
            <a:r>
              <a:rPr lang="en-US" dirty="0"/>
              <a:t>The scatter-plot also shows that as age increases, the hospital cost also increases.</a:t>
            </a:r>
          </a:p>
          <a:p>
            <a:pPr marL="0" indent="0">
              <a:buNone/>
            </a:pPr>
            <a:r>
              <a:rPr lang="en-US" dirty="0"/>
              <a:t>The boxplot shows that the median age of people going to the hospital is 40 and with an median BMI of about 30 and median cost is about $10k but cost can go as high as $65k+</a:t>
            </a:r>
          </a:p>
        </p:txBody>
      </p:sp>
      <p:pic>
        <p:nvPicPr>
          <p:cNvPr id="5" name="Picture 4">
            <a:extLst>
              <a:ext uri="{FF2B5EF4-FFF2-40B4-BE49-F238E27FC236}">
                <a16:creationId xmlns:a16="http://schemas.microsoft.com/office/drawing/2014/main" id="{493D7958-363D-7D23-320D-643A0ABB47F7}"/>
              </a:ext>
            </a:extLst>
          </p:cNvPr>
          <p:cNvPicPr>
            <a:picLocks noChangeAspect="1"/>
          </p:cNvPicPr>
          <p:nvPr/>
        </p:nvPicPr>
        <p:blipFill>
          <a:blip r:embed="rId2"/>
          <a:stretch>
            <a:fillRect/>
          </a:stretch>
        </p:blipFill>
        <p:spPr>
          <a:xfrm>
            <a:off x="6094412" y="179187"/>
            <a:ext cx="5593716" cy="4140600"/>
          </a:xfrm>
          <a:prstGeom prst="rect">
            <a:avLst/>
          </a:prstGeom>
        </p:spPr>
      </p:pic>
      <p:pic>
        <p:nvPicPr>
          <p:cNvPr id="7" name="Picture 6">
            <a:extLst>
              <a:ext uri="{FF2B5EF4-FFF2-40B4-BE49-F238E27FC236}">
                <a16:creationId xmlns:a16="http://schemas.microsoft.com/office/drawing/2014/main" id="{2ECDF690-A908-7DB8-A14C-9290B6DD79B8}"/>
              </a:ext>
            </a:extLst>
          </p:cNvPr>
          <p:cNvPicPr>
            <a:picLocks noChangeAspect="1"/>
          </p:cNvPicPr>
          <p:nvPr/>
        </p:nvPicPr>
        <p:blipFill>
          <a:blip r:embed="rId3"/>
          <a:stretch>
            <a:fillRect/>
          </a:stretch>
        </p:blipFill>
        <p:spPr>
          <a:xfrm>
            <a:off x="6094412" y="4400132"/>
            <a:ext cx="2882396" cy="2169587"/>
          </a:xfrm>
          <a:prstGeom prst="rect">
            <a:avLst/>
          </a:prstGeom>
        </p:spPr>
      </p:pic>
      <p:pic>
        <p:nvPicPr>
          <p:cNvPr id="9" name="Picture 8">
            <a:extLst>
              <a:ext uri="{FF2B5EF4-FFF2-40B4-BE49-F238E27FC236}">
                <a16:creationId xmlns:a16="http://schemas.microsoft.com/office/drawing/2014/main" id="{6C0B7C12-4E96-348E-11D1-EA9BA7412436}"/>
              </a:ext>
            </a:extLst>
          </p:cNvPr>
          <p:cNvPicPr>
            <a:picLocks noChangeAspect="1"/>
          </p:cNvPicPr>
          <p:nvPr/>
        </p:nvPicPr>
        <p:blipFill>
          <a:blip r:embed="rId4"/>
          <a:stretch>
            <a:fillRect/>
          </a:stretch>
        </p:blipFill>
        <p:spPr>
          <a:xfrm>
            <a:off x="1346858" y="645908"/>
            <a:ext cx="4363076" cy="2160045"/>
          </a:xfrm>
          <a:prstGeom prst="rect">
            <a:avLst/>
          </a:prstGeom>
        </p:spPr>
      </p:pic>
    </p:spTree>
    <p:extLst>
      <p:ext uri="{BB962C8B-B14F-4D97-AF65-F5344CB8AC3E}">
        <p14:creationId xmlns:p14="http://schemas.microsoft.com/office/powerpoint/2010/main" val="3835259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1417A8-7105-96A2-3AA9-89F949A214F6}"/>
              </a:ext>
            </a:extLst>
          </p:cNvPr>
          <p:cNvSpPr>
            <a:spLocks noGrp="1"/>
          </p:cNvSpPr>
          <p:nvPr>
            <p:ph idx="1"/>
          </p:nvPr>
        </p:nvSpPr>
        <p:spPr>
          <a:xfrm>
            <a:off x="1141412" y="672353"/>
            <a:ext cx="9905999" cy="5118848"/>
          </a:xfrm>
        </p:spPr>
        <p:txBody>
          <a:bodyPr>
            <a:normAutofit fontScale="92500" lnSpcReduction="20000"/>
          </a:bodyPr>
          <a:lstStyle/>
          <a:p>
            <a:pPr marL="0" indent="0">
              <a:buNone/>
            </a:pPr>
            <a:r>
              <a:rPr lang="en-US" sz="2400" dirty="0"/>
              <a:t> </a:t>
            </a:r>
          </a:p>
          <a:p>
            <a:pPr marL="0" indent="0">
              <a:buNone/>
            </a:pPr>
            <a:endParaRPr lang="en-US"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How the Prediction Task is Defined:</a:t>
            </a:r>
          </a:p>
          <a:p>
            <a:pPr marL="0" indent="0">
              <a:buNone/>
            </a:pPr>
            <a:r>
              <a:rPr lang="en-US" sz="2400" dirty="0"/>
              <a:t>The task is to build machine learning regression models to predict hospital cost($) based on different variables such as [Age, Gender, BMI, Smoker, region]. Meaning of the Output Variable:</a:t>
            </a:r>
          </a:p>
          <a:p>
            <a:pPr marL="0" indent="0">
              <a:buNone/>
            </a:pPr>
            <a:r>
              <a:rPr lang="en-US" sz="2400" dirty="0"/>
              <a:t>The output variable, “Cost ($)" represents the regression of the patient information. so the models have to use the patient information such as [Age, Gender, BMI, Smoker, region] to predict </a:t>
            </a:r>
            <a:r>
              <a:rPr lang="en-US" dirty="0"/>
              <a:t>the numerical estimated cost of the hospital bill </a:t>
            </a:r>
            <a:endParaRPr lang="en-US" sz="2400" dirty="0"/>
          </a:p>
          <a:p>
            <a:endParaRPr lang="en-US" dirty="0"/>
          </a:p>
        </p:txBody>
      </p:sp>
      <p:pic>
        <p:nvPicPr>
          <p:cNvPr id="5" name="Picture 4">
            <a:extLst>
              <a:ext uri="{FF2B5EF4-FFF2-40B4-BE49-F238E27FC236}">
                <a16:creationId xmlns:a16="http://schemas.microsoft.com/office/drawing/2014/main" id="{13FEF862-252D-658C-5982-1A96529EAD52}"/>
              </a:ext>
            </a:extLst>
          </p:cNvPr>
          <p:cNvPicPr>
            <a:picLocks noChangeAspect="1"/>
          </p:cNvPicPr>
          <p:nvPr/>
        </p:nvPicPr>
        <p:blipFill>
          <a:blip r:embed="rId2"/>
          <a:stretch>
            <a:fillRect/>
          </a:stretch>
        </p:blipFill>
        <p:spPr>
          <a:xfrm>
            <a:off x="7055386" y="107576"/>
            <a:ext cx="3646283" cy="3254209"/>
          </a:xfrm>
          <a:prstGeom prst="rect">
            <a:avLst/>
          </a:prstGeom>
        </p:spPr>
      </p:pic>
      <p:sp>
        <p:nvSpPr>
          <p:cNvPr id="6" name="TextBox 5">
            <a:extLst>
              <a:ext uri="{FF2B5EF4-FFF2-40B4-BE49-F238E27FC236}">
                <a16:creationId xmlns:a16="http://schemas.microsoft.com/office/drawing/2014/main" id="{F9924EDB-5D19-4C08-C60B-17A2642E3F6E}"/>
              </a:ext>
            </a:extLst>
          </p:cNvPr>
          <p:cNvSpPr txBox="1"/>
          <p:nvPr/>
        </p:nvSpPr>
        <p:spPr>
          <a:xfrm>
            <a:off x="1490330" y="797868"/>
            <a:ext cx="5219313" cy="646331"/>
          </a:xfrm>
          <a:prstGeom prst="rect">
            <a:avLst/>
          </a:prstGeom>
          <a:noFill/>
        </p:spPr>
        <p:txBody>
          <a:bodyPr wrap="square" rtlCol="0">
            <a:spAutoFit/>
          </a:bodyPr>
          <a:lstStyle/>
          <a:p>
            <a:r>
              <a:rPr lang="en-US" sz="1800" dirty="0"/>
              <a:t>The heatmap also shows that there is a strong correlation between age and smoker with cost</a:t>
            </a:r>
          </a:p>
        </p:txBody>
      </p:sp>
    </p:spTree>
    <p:extLst>
      <p:ext uri="{BB962C8B-B14F-4D97-AF65-F5344CB8AC3E}">
        <p14:creationId xmlns:p14="http://schemas.microsoft.com/office/powerpoint/2010/main" val="1186424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CB22-EABE-5C63-5B99-9AA71FB11B1E}"/>
              </a:ext>
            </a:extLst>
          </p:cNvPr>
          <p:cNvSpPr>
            <a:spLocks noGrp="1"/>
          </p:cNvSpPr>
          <p:nvPr>
            <p:ph type="title"/>
          </p:nvPr>
        </p:nvSpPr>
        <p:spPr>
          <a:xfrm>
            <a:off x="0" y="0"/>
            <a:ext cx="12192000" cy="6947647"/>
          </a:xfrm>
        </p:spPr>
        <p:txBody>
          <a:bodyPr>
            <a:normAutofit/>
          </a:bodyPr>
          <a:lstStyle/>
          <a:p>
            <a:pPr algn="ctr"/>
            <a:r>
              <a:rPr lang="en-US" dirty="0"/>
              <a:t>Step 2:</a:t>
            </a:r>
            <a:br>
              <a:rPr lang="en-US" dirty="0"/>
            </a:br>
            <a:br>
              <a:rPr lang="en-US" dirty="0"/>
            </a:br>
            <a:r>
              <a:rPr lang="en-US" dirty="0"/>
              <a:t>data preprocessing/FEATURE </a:t>
            </a:r>
            <a:r>
              <a:rPr lang="en-US" dirty="0" err="1"/>
              <a:t>ENGINEERiNG</a:t>
            </a:r>
            <a:endParaRPr lang="en-US" dirty="0"/>
          </a:p>
        </p:txBody>
      </p:sp>
    </p:spTree>
    <p:extLst>
      <p:ext uri="{BB962C8B-B14F-4D97-AF65-F5344CB8AC3E}">
        <p14:creationId xmlns:p14="http://schemas.microsoft.com/office/powerpoint/2010/main" val="2494981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85EA9-1F4E-4636-177A-98561744CE4C}"/>
              </a:ext>
            </a:extLst>
          </p:cNvPr>
          <p:cNvSpPr>
            <a:spLocks noGrp="1"/>
          </p:cNvSpPr>
          <p:nvPr>
            <p:ph type="title"/>
          </p:nvPr>
        </p:nvSpPr>
        <p:spPr>
          <a:xfrm>
            <a:off x="1015907" y="618518"/>
            <a:ext cx="4067082" cy="1478570"/>
          </a:xfrm>
        </p:spPr>
        <p:txBody>
          <a:bodyPr>
            <a:noAutofit/>
          </a:bodyPr>
          <a:lstStyle/>
          <a:p>
            <a:r>
              <a:rPr lang="en-US" sz="3000" dirty="0"/>
              <a:t>2.1 Checking for missing data and anomalies</a:t>
            </a:r>
            <a:br>
              <a:rPr lang="en-US" sz="3000" dirty="0"/>
            </a:br>
            <a:r>
              <a:rPr lang="en-US" sz="3000" dirty="0"/>
              <a:t>2.2 Creating new file</a:t>
            </a:r>
          </a:p>
        </p:txBody>
      </p:sp>
      <p:sp>
        <p:nvSpPr>
          <p:cNvPr id="3" name="Content Placeholder 2">
            <a:extLst>
              <a:ext uri="{FF2B5EF4-FFF2-40B4-BE49-F238E27FC236}">
                <a16:creationId xmlns:a16="http://schemas.microsoft.com/office/drawing/2014/main" id="{D8CBEA33-CE8B-E8E1-F6B2-151F3455AC72}"/>
              </a:ext>
            </a:extLst>
          </p:cNvPr>
          <p:cNvSpPr>
            <a:spLocks noGrp="1"/>
          </p:cNvSpPr>
          <p:nvPr>
            <p:ph idx="1"/>
          </p:nvPr>
        </p:nvSpPr>
        <p:spPr>
          <a:xfrm>
            <a:off x="1141413" y="2249487"/>
            <a:ext cx="4067082" cy="1623266"/>
          </a:xfrm>
        </p:spPr>
        <p:txBody>
          <a:bodyPr>
            <a:normAutofit fontScale="85000" lnSpcReduction="10000"/>
          </a:bodyPr>
          <a:lstStyle/>
          <a:p>
            <a:pPr marL="0" indent="0">
              <a:buNone/>
            </a:pPr>
            <a:r>
              <a:rPr lang="en-US" dirty="0"/>
              <a:t>There is no rows with missing data but there are many rows with anomalies such 34,39,55,96,94 and so on..</a:t>
            </a:r>
          </a:p>
          <a:p>
            <a:pPr marL="0" indent="0">
              <a:buNone/>
            </a:pPr>
            <a:r>
              <a:rPr lang="en-US" dirty="0"/>
              <a:t>Then dropping rows with anomalies</a:t>
            </a:r>
          </a:p>
          <a:p>
            <a:pPr marL="0" indent="0">
              <a:buNone/>
            </a:pPr>
            <a:endParaRPr lang="en-US" dirty="0"/>
          </a:p>
        </p:txBody>
      </p:sp>
      <p:pic>
        <p:nvPicPr>
          <p:cNvPr id="5" name="Picture 4">
            <a:extLst>
              <a:ext uri="{FF2B5EF4-FFF2-40B4-BE49-F238E27FC236}">
                <a16:creationId xmlns:a16="http://schemas.microsoft.com/office/drawing/2014/main" id="{32A583F5-78FB-7010-BE76-2FE44A46B470}"/>
              </a:ext>
            </a:extLst>
          </p:cNvPr>
          <p:cNvPicPr>
            <a:picLocks noChangeAspect="1"/>
          </p:cNvPicPr>
          <p:nvPr/>
        </p:nvPicPr>
        <p:blipFill>
          <a:blip r:embed="rId2"/>
          <a:stretch>
            <a:fillRect/>
          </a:stretch>
        </p:blipFill>
        <p:spPr>
          <a:xfrm>
            <a:off x="5353204" y="0"/>
            <a:ext cx="6774767" cy="6591871"/>
          </a:xfrm>
          <a:prstGeom prst="rect">
            <a:avLst/>
          </a:prstGeom>
        </p:spPr>
      </p:pic>
      <p:pic>
        <p:nvPicPr>
          <p:cNvPr id="7" name="Picture 6">
            <a:extLst>
              <a:ext uri="{FF2B5EF4-FFF2-40B4-BE49-F238E27FC236}">
                <a16:creationId xmlns:a16="http://schemas.microsoft.com/office/drawing/2014/main" id="{18282C00-A72A-CAD5-2251-6278D659DA82}"/>
              </a:ext>
            </a:extLst>
          </p:cNvPr>
          <p:cNvPicPr>
            <a:picLocks noChangeAspect="1"/>
          </p:cNvPicPr>
          <p:nvPr/>
        </p:nvPicPr>
        <p:blipFill>
          <a:blip r:embed="rId3"/>
          <a:stretch>
            <a:fillRect/>
          </a:stretch>
        </p:blipFill>
        <p:spPr>
          <a:xfrm>
            <a:off x="644999" y="3738283"/>
            <a:ext cx="4437990" cy="3040956"/>
          </a:xfrm>
          <a:prstGeom prst="rect">
            <a:avLst/>
          </a:prstGeom>
        </p:spPr>
      </p:pic>
    </p:spTree>
    <p:extLst>
      <p:ext uri="{BB962C8B-B14F-4D97-AF65-F5344CB8AC3E}">
        <p14:creationId xmlns:p14="http://schemas.microsoft.com/office/powerpoint/2010/main" val="2414693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26BF6-C370-35A4-4828-FB654D2E9CC5}"/>
              </a:ext>
            </a:extLst>
          </p:cNvPr>
          <p:cNvSpPr>
            <a:spLocks noGrp="1"/>
          </p:cNvSpPr>
          <p:nvPr>
            <p:ph type="title"/>
          </p:nvPr>
        </p:nvSpPr>
        <p:spPr>
          <a:xfrm>
            <a:off x="1141413" y="618518"/>
            <a:ext cx="4488422" cy="1478570"/>
          </a:xfrm>
        </p:spPr>
        <p:txBody>
          <a:bodyPr/>
          <a:lstStyle/>
          <a:p>
            <a:r>
              <a:rPr lang="en-US" dirty="0"/>
              <a:t>2.3 one-hot encoding </a:t>
            </a:r>
          </a:p>
        </p:txBody>
      </p:sp>
      <p:sp>
        <p:nvSpPr>
          <p:cNvPr id="3" name="Content Placeholder 2">
            <a:extLst>
              <a:ext uri="{FF2B5EF4-FFF2-40B4-BE49-F238E27FC236}">
                <a16:creationId xmlns:a16="http://schemas.microsoft.com/office/drawing/2014/main" id="{DEB6C6DE-74EB-58FB-C667-DD175B4E4D1C}"/>
              </a:ext>
            </a:extLst>
          </p:cNvPr>
          <p:cNvSpPr>
            <a:spLocks noGrp="1"/>
          </p:cNvSpPr>
          <p:nvPr>
            <p:ph idx="1"/>
          </p:nvPr>
        </p:nvSpPr>
        <p:spPr>
          <a:xfrm>
            <a:off x="1141412" y="2249487"/>
            <a:ext cx="3977435" cy="3541714"/>
          </a:xfrm>
        </p:spPr>
        <p:txBody>
          <a:bodyPr/>
          <a:lstStyle/>
          <a:p>
            <a:pPr marL="0" indent="0">
              <a:buNone/>
            </a:pPr>
            <a:r>
              <a:rPr lang="en-US" dirty="0"/>
              <a:t>The purpose of one hot encoding is to make non-numeric values to be converted to numeric or binary values so that the regression model would be able to learn faster and give more accurate results</a:t>
            </a:r>
          </a:p>
        </p:txBody>
      </p:sp>
      <p:pic>
        <p:nvPicPr>
          <p:cNvPr id="5" name="Picture 4">
            <a:extLst>
              <a:ext uri="{FF2B5EF4-FFF2-40B4-BE49-F238E27FC236}">
                <a16:creationId xmlns:a16="http://schemas.microsoft.com/office/drawing/2014/main" id="{559B6879-F473-8D7C-7387-99A3E98F2E16}"/>
              </a:ext>
            </a:extLst>
          </p:cNvPr>
          <p:cNvPicPr>
            <a:picLocks noChangeAspect="1"/>
          </p:cNvPicPr>
          <p:nvPr/>
        </p:nvPicPr>
        <p:blipFill>
          <a:blip r:embed="rId2"/>
          <a:stretch>
            <a:fillRect/>
          </a:stretch>
        </p:blipFill>
        <p:spPr>
          <a:xfrm>
            <a:off x="5118847" y="658890"/>
            <a:ext cx="6637595" cy="5540220"/>
          </a:xfrm>
          <a:prstGeom prst="rect">
            <a:avLst/>
          </a:prstGeom>
        </p:spPr>
      </p:pic>
    </p:spTree>
    <p:extLst>
      <p:ext uri="{BB962C8B-B14F-4D97-AF65-F5344CB8AC3E}">
        <p14:creationId xmlns:p14="http://schemas.microsoft.com/office/powerpoint/2010/main" val="116675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10177-E653-FA0F-75F9-D6B99DAE36E5}"/>
              </a:ext>
            </a:extLst>
          </p:cNvPr>
          <p:cNvSpPr>
            <a:spLocks noGrp="1"/>
          </p:cNvSpPr>
          <p:nvPr>
            <p:ph type="title"/>
          </p:nvPr>
        </p:nvSpPr>
        <p:spPr/>
        <p:txBody>
          <a:bodyPr/>
          <a:lstStyle/>
          <a:p>
            <a:r>
              <a:rPr lang="en-US" dirty="0"/>
              <a:t>2.4 Feature engineering (in code its in the model selection area as x &amp;y are needed)</a:t>
            </a:r>
          </a:p>
        </p:txBody>
      </p:sp>
      <p:sp>
        <p:nvSpPr>
          <p:cNvPr id="3" name="Content Placeholder 2">
            <a:extLst>
              <a:ext uri="{FF2B5EF4-FFF2-40B4-BE49-F238E27FC236}">
                <a16:creationId xmlns:a16="http://schemas.microsoft.com/office/drawing/2014/main" id="{817CDB02-A891-F576-BFA8-316CFD852C52}"/>
              </a:ext>
            </a:extLst>
          </p:cNvPr>
          <p:cNvSpPr>
            <a:spLocks noGrp="1"/>
          </p:cNvSpPr>
          <p:nvPr>
            <p:ph idx="1"/>
          </p:nvPr>
        </p:nvSpPr>
        <p:spPr>
          <a:xfrm>
            <a:off x="1141412" y="2249487"/>
            <a:ext cx="4631859" cy="3541714"/>
          </a:xfrm>
        </p:spPr>
        <p:txBody>
          <a:bodyPr/>
          <a:lstStyle/>
          <a:p>
            <a:pPr marL="457200" lvl="1" indent="0">
              <a:buNone/>
            </a:pPr>
            <a:r>
              <a:rPr lang="en-US" dirty="0"/>
              <a:t>Even though I have already set a random state, the best feature to be dropped still keeps on changing so dropping any feature might result in the loss of valuable information for  building the other models</a:t>
            </a:r>
          </a:p>
        </p:txBody>
      </p:sp>
      <p:pic>
        <p:nvPicPr>
          <p:cNvPr id="5" name="Picture 4">
            <a:extLst>
              <a:ext uri="{FF2B5EF4-FFF2-40B4-BE49-F238E27FC236}">
                <a16:creationId xmlns:a16="http://schemas.microsoft.com/office/drawing/2014/main" id="{17437EB0-0F39-CE25-BB1F-66A88A19F1DA}"/>
              </a:ext>
            </a:extLst>
          </p:cNvPr>
          <p:cNvPicPr>
            <a:picLocks noChangeAspect="1"/>
          </p:cNvPicPr>
          <p:nvPr/>
        </p:nvPicPr>
        <p:blipFill>
          <a:blip r:embed="rId2"/>
          <a:stretch>
            <a:fillRect/>
          </a:stretch>
        </p:blipFill>
        <p:spPr>
          <a:xfrm>
            <a:off x="6076481" y="2035035"/>
            <a:ext cx="5008094" cy="4204447"/>
          </a:xfrm>
          <a:prstGeom prst="rect">
            <a:avLst/>
          </a:prstGeom>
        </p:spPr>
      </p:pic>
    </p:spTree>
    <p:extLst>
      <p:ext uri="{BB962C8B-B14F-4D97-AF65-F5344CB8AC3E}">
        <p14:creationId xmlns:p14="http://schemas.microsoft.com/office/powerpoint/2010/main" val="1135300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fontScale="90000"/>
          </a:bodyPr>
          <a:lstStyle/>
          <a:p>
            <a:br>
              <a:rPr lang="en-US" sz="3200" dirty="0"/>
            </a:br>
            <a:br>
              <a:rPr lang="en-US" sz="3200" dirty="0"/>
            </a:br>
            <a:r>
              <a:rPr lang="en-US" sz="3200" dirty="0"/>
              <a:t>Classification</a:t>
            </a:r>
            <a:br>
              <a:rPr lang="en-US" sz="3200" dirty="0"/>
            </a:br>
            <a:r>
              <a:rPr lang="en-US" sz="3200" dirty="0"/>
              <a:t>dataset</a:t>
            </a:r>
            <a:br>
              <a:rPr lang="en-US" sz="3200" dirty="0"/>
            </a:br>
            <a:br>
              <a:rPr lang="en-US" sz="3200" dirty="0"/>
            </a:br>
            <a:r>
              <a:rPr lang="en-US" sz="3200" dirty="0"/>
              <a:t>1.1 Data overview for </a:t>
            </a:r>
            <a:r>
              <a:rPr lang="en-US" sz="3200" dirty="0" err="1"/>
              <a:t>PREDicting</a:t>
            </a:r>
            <a:r>
              <a:rPr lang="en-US" sz="3200" dirty="0"/>
              <a:t> water quality	</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3817749" y="359942"/>
            <a:ext cx="3084892" cy="3541714"/>
          </a:xfrm>
        </p:spPr>
        <p:txBody>
          <a:bodyPr>
            <a:normAutofit/>
          </a:bodyPr>
          <a:lstStyle/>
          <a:p>
            <a:pPr>
              <a:lnSpc>
                <a:spcPct val="110000"/>
              </a:lnSpc>
            </a:pPr>
            <a:r>
              <a:rPr lang="en-US" sz="1400" dirty="0"/>
              <a:t>Loading dataset for the classification in the </a:t>
            </a:r>
            <a:r>
              <a:rPr lang="en-US" sz="1400" dirty="0" err="1"/>
              <a:t>classification.ipynb</a:t>
            </a:r>
            <a:r>
              <a:rPr lang="en-US" sz="1400" dirty="0"/>
              <a:t> as </a:t>
            </a:r>
            <a:r>
              <a:rPr lang="en-US" sz="1400" dirty="0" err="1"/>
              <a:t>classification_data</a:t>
            </a:r>
            <a:endParaRPr lang="en-US" sz="1400" dirty="0"/>
          </a:p>
          <a:p>
            <a:pPr>
              <a:lnSpc>
                <a:spcPct val="110000"/>
              </a:lnSpc>
            </a:pPr>
            <a:r>
              <a:rPr lang="en-US" sz="1400" dirty="0"/>
              <a:t>There are missing </a:t>
            </a:r>
            <a:r>
              <a:rPr lang="en-US" sz="1400" dirty="0" err="1"/>
              <a:t>valus</a:t>
            </a:r>
            <a:r>
              <a:rPr lang="en-US" sz="1400" dirty="0"/>
              <a:t> in </a:t>
            </a:r>
            <a:r>
              <a:rPr lang="en-US" sz="1400" dirty="0" err="1"/>
              <a:t>ph</a:t>
            </a:r>
            <a:r>
              <a:rPr lang="en-US" sz="1400" dirty="0"/>
              <a:t>, sulfate and trihalomethanes</a:t>
            </a:r>
          </a:p>
          <a:p>
            <a:pPr>
              <a:lnSpc>
                <a:spcPct val="110000"/>
              </a:lnSpc>
            </a:pPr>
            <a:r>
              <a:rPr lang="en-US" sz="1400" dirty="0"/>
              <a:t>Further statistical analysis can be done using the .describe method as it shows for example mean, standard dev, and maximum value </a:t>
            </a:r>
          </a:p>
          <a:p>
            <a:pPr marL="0" indent="0">
              <a:lnSpc>
                <a:spcPct val="110000"/>
              </a:lnSpc>
              <a:buNone/>
            </a:pPr>
            <a:r>
              <a:rPr lang="en-US" sz="1400" dirty="0"/>
              <a:t>=&gt; max can be used to check if there is any anomalies</a:t>
            </a:r>
          </a:p>
        </p:txBody>
      </p:sp>
      <p:pic>
        <p:nvPicPr>
          <p:cNvPr id="6" name="Picture 5">
            <a:extLst>
              <a:ext uri="{FF2B5EF4-FFF2-40B4-BE49-F238E27FC236}">
                <a16:creationId xmlns:a16="http://schemas.microsoft.com/office/drawing/2014/main" id="{8CDCE1C2-6176-B66F-C8B1-E4DBF0C05F5E}"/>
              </a:ext>
            </a:extLst>
          </p:cNvPr>
          <p:cNvPicPr>
            <a:picLocks noChangeAspect="1"/>
          </p:cNvPicPr>
          <p:nvPr/>
        </p:nvPicPr>
        <p:blipFill>
          <a:blip r:embed="rId5"/>
          <a:stretch>
            <a:fillRect/>
          </a:stretch>
        </p:blipFill>
        <p:spPr>
          <a:xfrm>
            <a:off x="133350" y="165906"/>
            <a:ext cx="3385949" cy="3600521"/>
          </a:xfrm>
          <a:prstGeom prst="rect">
            <a:avLst/>
          </a:prstGeom>
        </p:spPr>
      </p:pic>
      <p:pic>
        <p:nvPicPr>
          <p:cNvPr id="8" name="Picture 7">
            <a:extLst>
              <a:ext uri="{FF2B5EF4-FFF2-40B4-BE49-F238E27FC236}">
                <a16:creationId xmlns:a16="http://schemas.microsoft.com/office/drawing/2014/main" id="{FBEC13EF-31D1-7CB7-3611-369EB1F7F7D7}"/>
              </a:ext>
            </a:extLst>
          </p:cNvPr>
          <p:cNvPicPr>
            <a:picLocks noChangeAspect="1"/>
          </p:cNvPicPr>
          <p:nvPr/>
        </p:nvPicPr>
        <p:blipFill>
          <a:blip r:embed="rId6"/>
          <a:stretch>
            <a:fillRect/>
          </a:stretch>
        </p:blipFill>
        <p:spPr>
          <a:xfrm>
            <a:off x="133350" y="3833486"/>
            <a:ext cx="2553270" cy="2448580"/>
          </a:xfrm>
          <a:prstGeom prst="rect">
            <a:avLst/>
          </a:prstGeom>
        </p:spPr>
      </p:pic>
      <p:pic>
        <p:nvPicPr>
          <p:cNvPr id="10" name="Picture 9">
            <a:extLst>
              <a:ext uri="{FF2B5EF4-FFF2-40B4-BE49-F238E27FC236}">
                <a16:creationId xmlns:a16="http://schemas.microsoft.com/office/drawing/2014/main" id="{FBD37085-A9E7-D557-C3EE-0C026253E3A1}"/>
              </a:ext>
            </a:extLst>
          </p:cNvPr>
          <p:cNvPicPr>
            <a:picLocks noChangeAspect="1"/>
          </p:cNvPicPr>
          <p:nvPr/>
        </p:nvPicPr>
        <p:blipFill>
          <a:blip r:embed="rId7"/>
          <a:stretch>
            <a:fillRect/>
          </a:stretch>
        </p:blipFill>
        <p:spPr>
          <a:xfrm>
            <a:off x="2800204" y="3833486"/>
            <a:ext cx="2986926" cy="2254798"/>
          </a:xfrm>
          <a:prstGeom prst="rect">
            <a:avLst/>
          </a:prstGeom>
        </p:spPr>
      </p:pic>
    </p:spTree>
    <p:extLst>
      <p:ext uri="{BB962C8B-B14F-4D97-AF65-F5344CB8AC3E}">
        <p14:creationId xmlns:p14="http://schemas.microsoft.com/office/powerpoint/2010/main" val="1094849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DC339-7CB4-4D10-7643-38DAA3828CEB}"/>
              </a:ext>
            </a:extLst>
          </p:cNvPr>
          <p:cNvSpPr>
            <a:spLocks noGrp="1"/>
          </p:cNvSpPr>
          <p:nvPr>
            <p:ph type="title"/>
          </p:nvPr>
        </p:nvSpPr>
        <p:spPr>
          <a:xfrm>
            <a:off x="1006942" y="304753"/>
            <a:ext cx="9905998" cy="6553247"/>
          </a:xfrm>
        </p:spPr>
        <p:txBody>
          <a:bodyPr/>
          <a:lstStyle/>
          <a:p>
            <a:pPr algn="ctr"/>
            <a:r>
              <a:rPr lang="en-US" dirty="0"/>
              <a:t>Step 3: </a:t>
            </a:r>
            <a:br>
              <a:rPr lang="en-US" dirty="0"/>
            </a:br>
            <a:br>
              <a:rPr lang="en-US" dirty="0"/>
            </a:br>
            <a:r>
              <a:rPr lang="en-US" dirty="0"/>
              <a:t>Model selection</a:t>
            </a:r>
          </a:p>
        </p:txBody>
      </p:sp>
    </p:spTree>
    <p:extLst>
      <p:ext uri="{BB962C8B-B14F-4D97-AF65-F5344CB8AC3E}">
        <p14:creationId xmlns:p14="http://schemas.microsoft.com/office/powerpoint/2010/main" val="2790584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6E0153-5C9D-A560-FF51-77505C7996D9}"/>
              </a:ext>
            </a:extLst>
          </p:cNvPr>
          <p:cNvPicPr>
            <a:picLocks noGrp="1" noChangeAspect="1"/>
          </p:cNvPicPr>
          <p:nvPr>
            <p:ph idx="1"/>
          </p:nvPr>
        </p:nvPicPr>
        <p:blipFill>
          <a:blip r:embed="rId2"/>
          <a:stretch>
            <a:fillRect/>
          </a:stretch>
        </p:blipFill>
        <p:spPr>
          <a:xfrm>
            <a:off x="5958961" y="277859"/>
            <a:ext cx="5506898" cy="2895851"/>
          </a:xfrm>
        </p:spPr>
      </p:pic>
      <p:sp>
        <p:nvSpPr>
          <p:cNvPr id="7" name="Title 6">
            <a:extLst>
              <a:ext uri="{FF2B5EF4-FFF2-40B4-BE49-F238E27FC236}">
                <a16:creationId xmlns:a16="http://schemas.microsoft.com/office/drawing/2014/main" id="{26518001-F0FA-BF2F-D56A-FC073FDF1999}"/>
              </a:ext>
            </a:extLst>
          </p:cNvPr>
          <p:cNvSpPr>
            <a:spLocks noGrp="1"/>
          </p:cNvSpPr>
          <p:nvPr>
            <p:ph type="title"/>
          </p:nvPr>
        </p:nvSpPr>
        <p:spPr>
          <a:xfrm>
            <a:off x="1141413" y="618518"/>
            <a:ext cx="4694611" cy="1478570"/>
          </a:xfrm>
        </p:spPr>
        <p:txBody>
          <a:bodyPr>
            <a:normAutofit fontScale="90000"/>
          </a:bodyPr>
          <a:lstStyle/>
          <a:p>
            <a:r>
              <a:rPr lang="en-US" dirty="0"/>
              <a:t>3.1 defining </a:t>
            </a:r>
            <a:r>
              <a:rPr lang="en-US" dirty="0" err="1"/>
              <a:t>x&amp;y</a:t>
            </a:r>
            <a:r>
              <a:rPr lang="en-US" dirty="0"/>
              <a:t> and 3.2 train-test Split and 3.3 scaling</a:t>
            </a:r>
          </a:p>
        </p:txBody>
      </p:sp>
      <p:pic>
        <p:nvPicPr>
          <p:cNvPr id="9" name="Picture 8">
            <a:extLst>
              <a:ext uri="{FF2B5EF4-FFF2-40B4-BE49-F238E27FC236}">
                <a16:creationId xmlns:a16="http://schemas.microsoft.com/office/drawing/2014/main" id="{76CF1847-EA40-4E55-8085-0FEECEEF5939}"/>
              </a:ext>
            </a:extLst>
          </p:cNvPr>
          <p:cNvPicPr>
            <a:picLocks noChangeAspect="1"/>
          </p:cNvPicPr>
          <p:nvPr/>
        </p:nvPicPr>
        <p:blipFill>
          <a:blip r:embed="rId3"/>
          <a:stretch>
            <a:fillRect/>
          </a:stretch>
        </p:blipFill>
        <p:spPr>
          <a:xfrm>
            <a:off x="5958961" y="3211811"/>
            <a:ext cx="5723116" cy="434378"/>
          </a:xfrm>
          <a:prstGeom prst="rect">
            <a:avLst/>
          </a:prstGeom>
        </p:spPr>
      </p:pic>
      <p:pic>
        <p:nvPicPr>
          <p:cNvPr id="11" name="Picture 10">
            <a:extLst>
              <a:ext uri="{FF2B5EF4-FFF2-40B4-BE49-F238E27FC236}">
                <a16:creationId xmlns:a16="http://schemas.microsoft.com/office/drawing/2014/main" id="{3D4E0E7F-BDFF-48BC-470F-7BE03AD1C884}"/>
              </a:ext>
            </a:extLst>
          </p:cNvPr>
          <p:cNvPicPr>
            <a:picLocks noChangeAspect="1"/>
          </p:cNvPicPr>
          <p:nvPr/>
        </p:nvPicPr>
        <p:blipFill>
          <a:blip r:embed="rId4"/>
          <a:stretch>
            <a:fillRect/>
          </a:stretch>
        </p:blipFill>
        <p:spPr>
          <a:xfrm>
            <a:off x="6096000" y="4522897"/>
            <a:ext cx="3177815" cy="769687"/>
          </a:xfrm>
          <a:prstGeom prst="rect">
            <a:avLst/>
          </a:prstGeom>
        </p:spPr>
      </p:pic>
      <p:sp>
        <p:nvSpPr>
          <p:cNvPr id="12" name="TextBox 11">
            <a:extLst>
              <a:ext uri="{FF2B5EF4-FFF2-40B4-BE49-F238E27FC236}">
                <a16:creationId xmlns:a16="http://schemas.microsoft.com/office/drawing/2014/main" id="{AF052370-761D-F832-CF35-5E32B3F6DC11}"/>
              </a:ext>
            </a:extLst>
          </p:cNvPr>
          <p:cNvSpPr txBox="1"/>
          <p:nvPr/>
        </p:nvSpPr>
        <p:spPr>
          <a:xfrm>
            <a:off x="1141412" y="1940811"/>
            <a:ext cx="4694611" cy="1477328"/>
          </a:xfrm>
          <a:prstGeom prst="rect">
            <a:avLst/>
          </a:prstGeom>
          <a:noFill/>
        </p:spPr>
        <p:txBody>
          <a:bodyPr wrap="square" rtlCol="0">
            <a:spAutoFit/>
          </a:bodyPr>
          <a:lstStyle/>
          <a:p>
            <a:r>
              <a:rPr lang="en-US" b="0" dirty="0">
                <a:effectLst/>
                <a:latin typeface="Consolas" panose="020B0609020204030204" pitchFamily="49" charset="0"/>
              </a:rPr>
              <a:t>3.4 Finding which column to drop to decrease RMSE and MAPE of the models by testing using Decision Tree Regressor</a:t>
            </a:r>
          </a:p>
          <a:p>
            <a:endParaRPr lang="en-US" dirty="0"/>
          </a:p>
        </p:txBody>
      </p:sp>
      <p:sp>
        <p:nvSpPr>
          <p:cNvPr id="13" name="TextBox 12">
            <a:extLst>
              <a:ext uri="{FF2B5EF4-FFF2-40B4-BE49-F238E27FC236}">
                <a16:creationId xmlns:a16="http://schemas.microsoft.com/office/drawing/2014/main" id="{6951697D-CF65-9D78-C9C6-3B88753C76D5}"/>
              </a:ext>
            </a:extLst>
          </p:cNvPr>
          <p:cNvSpPr txBox="1"/>
          <p:nvPr/>
        </p:nvSpPr>
        <p:spPr>
          <a:xfrm>
            <a:off x="5773270" y="3608521"/>
            <a:ext cx="4876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Use train-test-split to split the datapoints</a:t>
            </a:r>
          </a:p>
          <a:p>
            <a:pPr marL="285750" indent="-285750">
              <a:buFont typeface="Arial" panose="020B0604020202020204" pitchFamily="34" charset="0"/>
              <a:buChar char="•"/>
            </a:pPr>
            <a:r>
              <a:rPr lang="en-US" dirty="0"/>
              <a:t>Use a 80-20 ratio for training to testing data</a:t>
            </a:r>
          </a:p>
        </p:txBody>
      </p:sp>
    </p:spTree>
    <p:extLst>
      <p:ext uri="{BB962C8B-B14F-4D97-AF65-F5344CB8AC3E}">
        <p14:creationId xmlns:p14="http://schemas.microsoft.com/office/powerpoint/2010/main" val="48589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37F73-F6B1-F0B8-28FA-ACE05AF8E923}"/>
              </a:ext>
            </a:extLst>
          </p:cNvPr>
          <p:cNvSpPr>
            <a:spLocks noGrp="1"/>
          </p:cNvSpPr>
          <p:nvPr>
            <p:ph idx="1"/>
          </p:nvPr>
        </p:nvSpPr>
        <p:spPr>
          <a:xfrm>
            <a:off x="558707" y="1514681"/>
            <a:ext cx="4954588" cy="4687981"/>
          </a:xfrm>
        </p:spPr>
        <p:txBody>
          <a:bodyPr/>
          <a:lstStyle/>
          <a:p>
            <a:pPr marL="0" indent="0">
              <a:buNone/>
            </a:pPr>
            <a:endParaRPr lang="en-US" dirty="0"/>
          </a:p>
          <a:p>
            <a:pPr marL="0" indent="0">
              <a:buNone/>
            </a:pPr>
            <a:r>
              <a:rPr lang="en-US" dirty="0"/>
              <a:t>I would be using MAPE and RMSE to determine which model will be selected to do hyperparameter tuning</a:t>
            </a:r>
          </a:p>
          <a:p>
            <a:pPr marL="0" indent="0">
              <a:buNone/>
            </a:pPr>
            <a:endParaRPr lang="en-US" dirty="0"/>
          </a:p>
          <a:p>
            <a:pPr marL="0" indent="0">
              <a:buNone/>
            </a:pPr>
            <a:r>
              <a:rPr lang="en-US" dirty="0"/>
              <a:t>The lower the MAPE and RMSE, the better the regression model it is.</a:t>
            </a:r>
          </a:p>
        </p:txBody>
      </p:sp>
      <p:sp>
        <p:nvSpPr>
          <p:cNvPr id="4" name="Title 1">
            <a:extLst>
              <a:ext uri="{FF2B5EF4-FFF2-40B4-BE49-F238E27FC236}">
                <a16:creationId xmlns:a16="http://schemas.microsoft.com/office/drawing/2014/main" id="{D3BD230E-CBA4-66A3-01D0-3D54210380B3}"/>
              </a:ext>
            </a:extLst>
          </p:cNvPr>
          <p:cNvSpPr>
            <a:spLocks noGrp="1"/>
          </p:cNvSpPr>
          <p:nvPr>
            <p:ph type="title"/>
          </p:nvPr>
        </p:nvSpPr>
        <p:spPr>
          <a:xfrm>
            <a:off x="1141413" y="619125"/>
            <a:ext cx="9906000" cy="1477963"/>
          </a:xfrm>
        </p:spPr>
        <p:txBody>
          <a:bodyPr>
            <a:normAutofit fontScale="90000"/>
          </a:bodyPr>
          <a:lstStyle/>
          <a:p>
            <a:r>
              <a:rPr lang="en-US" b="0" dirty="0">
                <a:effectLst/>
              </a:rPr>
              <a:t>3.4 Finding the best models to be hyperparameter tuned</a:t>
            </a:r>
            <a:br>
              <a:rPr lang="en-US" b="0" dirty="0">
                <a:effectLst/>
                <a:latin typeface="Consolas" panose="020B0609020204030204" pitchFamily="49" charset="0"/>
              </a:rPr>
            </a:br>
            <a:endParaRPr lang="en-US" dirty="0"/>
          </a:p>
        </p:txBody>
      </p:sp>
      <p:pic>
        <p:nvPicPr>
          <p:cNvPr id="6" name="Picture 5">
            <a:extLst>
              <a:ext uri="{FF2B5EF4-FFF2-40B4-BE49-F238E27FC236}">
                <a16:creationId xmlns:a16="http://schemas.microsoft.com/office/drawing/2014/main" id="{437FE614-AC1F-ED5A-62DC-3757240A7197}"/>
              </a:ext>
            </a:extLst>
          </p:cNvPr>
          <p:cNvPicPr>
            <a:picLocks noChangeAspect="1"/>
          </p:cNvPicPr>
          <p:nvPr/>
        </p:nvPicPr>
        <p:blipFill>
          <a:blip r:embed="rId2"/>
          <a:stretch>
            <a:fillRect/>
          </a:stretch>
        </p:blipFill>
        <p:spPr>
          <a:xfrm>
            <a:off x="5513295" y="1564590"/>
            <a:ext cx="3694610" cy="3728819"/>
          </a:xfrm>
          <a:prstGeom prst="rect">
            <a:avLst/>
          </a:prstGeom>
        </p:spPr>
      </p:pic>
      <p:pic>
        <p:nvPicPr>
          <p:cNvPr id="8" name="Picture 7">
            <a:extLst>
              <a:ext uri="{FF2B5EF4-FFF2-40B4-BE49-F238E27FC236}">
                <a16:creationId xmlns:a16="http://schemas.microsoft.com/office/drawing/2014/main" id="{3DA2EE4D-741A-F82B-2F56-E33FC082467F}"/>
              </a:ext>
            </a:extLst>
          </p:cNvPr>
          <p:cNvPicPr>
            <a:picLocks noChangeAspect="1"/>
          </p:cNvPicPr>
          <p:nvPr/>
        </p:nvPicPr>
        <p:blipFill>
          <a:blip r:embed="rId3"/>
          <a:stretch>
            <a:fillRect/>
          </a:stretch>
        </p:blipFill>
        <p:spPr>
          <a:xfrm>
            <a:off x="8157882" y="2676480"/>
            <a:ext cx="3472237" cy="3706249"/>
          </a:xfrm>
          <a:prstGeom prst="rect">
            <a:avLst/>
          </a:prstGeom>
        </p:spPr>
      </p:pic>
    </p:spTree>
    <p:extLst>
      <p:ext uri="{BB962C8B-B14F-4D97-AF65-F5344CB8AC3E}">
        <p14:creationId xmlns:p14="http://schemas.microsoft.com/office/powerpoint/2010/main" val="2306426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1A75-535F-15FD-AAC9-58DF43BF3863}"/>
              </a:ext>
            </a:extLst>
          </p:cNvPr>
          <p:cNvSpPr>
            <a:spLocks noGrp="1"/>
          </p:cNvSpPr>
          <p:nvPr>
            <p:ph type="title"/>
          </p:nvPr>
        </p:nvSpPr>
        <p:spPr>
          <a:xfrm>
            <a:off x="1141413" y="618518"/>
            <a:ext cx="9905998" cy="663435"/>
          </a:xfrm>
        </p:spPr>
        <p:txBody>
          <a:bodyPr>
            <a:normAutofit fontScale="90000"/>
          </a:bodyPr>
          <a:lstStyle/>
          <a:p>
            <a:r>
              <a:rPr lang="en-US" sz="3300" b="0" dirty="0">
                <a:effectLst/>
                <a:latin typeface="Consolas" panose="020B0609020204030204" pitchFamily="49" charset="0"/>
              </a:rPr>
              <a:t>3.5 Best Performing Models to do hyperparameter tuning </a:t>
            </a:r>
            <a:br>
              <a:rPr lang="en-US" b="0" dirty="0">
                <a:solidFill>
                  <a:srgbClr val="CCCCCC"/>
                </a:solidFill>
                <a:effectLst/>
                <a:latin typeface="Consolas" panose="020B0609020204030204" pitchFamily="49" charset="0"/>
              </a:rPr>
            </a:br>
            <a:endParaRPr lang="en-US" dirty="0"/>
          </a:p>
        </p:txBody>
      </p:sp>
      <p:sp>
        <p:nvSpPr>
          <p:cNvPr id="3" name="Content Placeholder 2">
            <a:extLst>
              <a:ext uri="{FF2B5EF4-FFF2-40B4-BE49-F238E27FC236}">
                <a16:creationId xmlns:a16="http://schemas.microsoft.com/office/drawing/2014/main" id="{A419078E-2A6D-39B8-130A-3E8061300FCC}"/>
              </a:ext>
            </a:extLst>
          </p:cNvPr>
          <p:cNvSpPr>
            <a:spLocks noGrp="1"/>
          </p:cNvSpPr>
          <p:nvPr>
            <p:ph idx="1"/>
          </p:nvPr>
        </p:nvSpPr>
        <p:spPr>
          <a:xfrm>
            <a:off x="735169" y="2447366"/>
            <a:ext cx="6487553" cy="1470211"/>
          </a:xfrm>
        </p:spPr>
        <p:txBody>
          <a:bodyPr/>
          <a:lstStyle/>
          <a:p>
            <a:pPr marL="0" indent="0">
              <a:buNone/>
            </a:pPr>
            <a:r>
              <a:rPr lang="en-US" dirty="0"/>
              <a:t>I have also realized that as MAPE increases, RMSE increases and as MAPE decreases, RMSE also decreases</a:t>
            </a:r>
          </a:p>
          <a:p>
            <a:pPr marL="0" indent="0">
              <a:buNone/>
            </a:pPr>
            <a:endParaRPr lang="en-US" dirty="0"/>
          </a:p>
        </p:txBody>
      </p:sp>
      <p:pic>
        <p:nvPicPr>
          <p:cNvPr id="5" name="Picture 4">
            <a:extLst>
              <a:ext uri="{FF2B5EF4-FFF2-40B4-BE49-F238E27FC236}">
                <a16:creationId xmlns:a16="http://schemas.microsoft.com/office/drawing/2014/main" id="{B6F973B3-073E-3616-EBB6-CA8D699999CE}"/>
              </a:ext>
            </a:extLst>
          </p:cNvPr>
          <p:cNvPicPr>
            <a:picLocks noChangeAspect="1"/>
          </p:cNvPicPr>
          <p:nvPr/>
        </p:nvPicPr>
        <p:blipFill>
          <a:blip r:embed="rId2"/>
          <a:stretch>
            <a:fillRect/>
          </a:stretch>
        </p:blipFill>
        <p:spPr>
          <a:xfrm>
            <a:off x="7440769" y="2043952"/>
            <a:ext cx="3711262" cy="2987299"/>
          </a:xfrm>
          <a:prstGeom prst="rect">
            <a:avLst/>
          </a:prstGeom>
        </p:spPr>
      </p:pic>
    </p:spTree>
    <p:extLst>
      <p:ext uri="{BB962C8B-B14F-4D97-AF65-F5344CB8AC3E}">
        <p14:creationId xmlns:p14="http://schemas.microsoft.com/office/powerpoint/2010/main" val="961684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37228-1452-D0D4-28D1-5809C8618445}"/>
              </a:ext>
            </a:extLst>
          </p:cNvPr>
          <p:cNvSpPr>
            <a:spLocks noGrp="1"/>
          </p:cNvSpPr>
          <p:nvPr>
            <p:ph type="title"/>
          </p:nvPr>
        </p:nvSpPr>
        <p:spPr>
          <a:xfrm>
            <a:off x="1141413" y="143436"/>
            <a:ext cx="9905998" cy="779930"/>
          </a:xfrm>
        </p:spPr>
        <p:txBody>
          <a:bodyPr/>
          <a:lstStyle/>
          <a:p>
            <a:r>
              <a:rPr lang="en-US" dirty="0"/>
              <a:t>4 hyperparameter tuning</a:t>
            </a:r>
          </a:p>
        </p:txBody>
      </p:sp>
      <p:sp>
        <p:nvSpPr>
          <p:cNvPr id="6" name="TextBox 5">
            <a:extLst>
              <a:ext uri="{FF2B5EF4-FFF2-40B4-BE49-F238E27FC236}">
                <a16:creationId xmlns:a16="http://schemas.microsoft.com/office/drawing/2014/main" id="{459AC984-E6A3-08A2-2EAD-7800DDD3F307}"/>
              </a:ext>
            </a:extLst>
          </p:cNvPr>
          <p:cNvSpPr txBox="1"/>
          <p:nvPr/>
        </p:nvSpPr>
        <p:spPr>
          <a:xfrm>
            <a:off x="1141412" y="923365"/>
            <a:ext cx="5689693" cy="5170646"/>
          </a:xfrm>
          <a:prstGeom prst="rect">
            <a:avLst/>
          </a:prstGeom>
          <a:noFill/>
        </p:spPr>
        <p:txBody>
          <a:bodyPr wrap="square" rtlCol="0">
            <a:spAutoFit/>
          </a:bodyPr>
          <a:lstStyle/>
          <a:p>
            <a:r>
              <a:rPr lang="en-US" sz="2000" b="1" u="sng" dirty="0">
                <a:effectLst/>
                <a:latin typeface="Consolas" panose="020B0609020204030204" pitchFamily="49" charset="0"/>
              </a:rPr>
              <a:t>4.1 Using the best 3 model from before</a:t>
            </a:r>
            <a:br>
              <a:rPr lang="en-US" sz="2000" dirty="0"/>
            </a:br>
            <a:r>
              <a:rPr lang="en-US" sz="2000" dirty="0" err="1"/>
              <a:t>GridSearchCV</a:t>
            </a:r>
            <a:r>
              <a:rPr lang="en-US" sz="2000" dirty="0"/>
              <a:t> is used to do hyperparameter tuning.</a:t>
            </a:r>
          </a:p>
          <a:p>
            <a:r>
              <a:rPr lang="en-US" sz="2000" dirty="0"/>
              <a:t>There is 3 cross-fold validation for each model</a:t>
            </a:r>
          </a:p>
          <a:p>
            <a:endParaRPr lang="en-US" dirty="0"/>
          </a:p>
          <a:p>
            <a:r>
              <a:rPr lang="en-US" dirty="0"/>
              <a:t>The best parameters for </a:t>
            </a:r>
          </a:p>
          <a:p>
            <a:r>
              <a:rPr lang="en-US" b="0" i="0" dirty="0">
                <a:effectLst/>
                <a:latin typeface="Consolas" panose="020B0609020204030204" pitchFamily="49" charset="0"/>
              </a:rPr>
              <a:t>Random Forest (with hyperparameter tuning) Best Parameters: {'</a:t>
            </a:r>
            <a:r>
              <a:rPr lang="en-US" b="0" i="0" dirty="0" err="1">
                <a:effectLst/>
                <a:latin typeface="Consolas" panose="020B0609020204030204" pitchFamily="49" charset="0"/>
              </a:rPr>
              <a:t>max_depth</a:t>
            </a:r>
            <a:r>
              <a:rPr lang="en-US" b="0" i="0" dirty="0">
                <a:effectLst/>
                <a:latin typeface="Consolas" panose="020B0609020204030204" pitchFamily="49" charset="0"/>
              </a:rPr>
              <a:t>': 5, '</a:t>
            </a:r>
            <a:r>
              <a:rPr lang="en-US" b="0" i="0" dirty="0" err="1">
                <a:effectLst/>
                <a:latin typeface="Consolas" panose="020B0609020204030204" pitchFamily="49" charset="0"/>
              </a:rPr>
              <a:t>min_samples_split</a:t>
            </a:r>
            <a:r>
              <a:rPr lang="en-US" b="0" i="0" dirty="0">
                <a:effectLst/>
                <a:latin typeface="Consolas" panose="020B0609020204030204" pitchFamily="49" charset="0"/>
              </a:rPr>
              <a:t>': 10, '</a:t>
            </a:r>
            <a:r>
              <a:rPr lang="en-US" b="0" i="0" dirty="0" err="1">
                <a:effectLst/>
                <a:latin typeface="Consolas" panose="020B0609020204030204" pitchFamily="49" charset="0"/>
              </a:rPr>
              <a:t>n_estimators</a:t>
            </a:r>
            <a:r>
              <a:rPr lang="en-US" b="0" i="0" dirty="0">
                <a:effectLst/>
                <a:latin typeface="Consolas" panose="020B0609020204030204" pitchFamily="49" charset="0"/>
              </a:rPr>
              <a:t>': 150} </a:t>
            </a:r>
          </a:p>
          <a:p>
            <a:endParaRPr lang="en-US" b="0" i="0" dirty="0">
              <a:effectLst/>
              <a:latin typeface="Consolas" panose="020B0609020204030204" pitchFamily="49" charset="0"/>
            </a:endParaRPr>
          </a:p>
          <a:p>
            <a:r>
              <a:rPr lang="en-US" b="0" i="0" dirty="0">
                <a:effectLst/>
                <a:latin typeface="Consolas" panose="020B0609020204030204" pitchFamily="49" charset="0"/>
              </a:rPr>
              <a:t>KNN (with hyperparameter tuning) Best Parameters: {'algorithm': 'auto', '</a:t>
            </a:r>
            <a:r>
              <a:rPr lang="en-US" b="0" i="0" dirty="0" err="1">
                <a:effectLst/>
                <a:latin typeface="Consolas" panose="020B0609020204030204" pitchFamily="49" charset="0"/>
              </a:rPr>
              <a:t>n_neighbors</a:t>
            </a:r>
            <a:r>
              <a:rPr lang="en-US" b="0" i="0" dirty="0">
                <a:effectLst/>
                <a:latin typeface="Consolas" panose="020B0609020204030204" pitchFamily="49" charset="0"/>
              </a:rPr>
              <a:t>': 7, 'weights': 'distance’} </a:t>
            </a:r>
          </a:p>
          <a:p>
            <a:endParaRPr lang="en-US" b="0" i="0" dirty="0">
              <a:effectLst/>
              <a:latin typeface="Consolas" panose="020B0609020204030204" pitchFamily="49" charset="0"/>
            </a:endParaRPr>
          </a:p>
          <a:p>
            <a:endParaRPr lang="en-US" dirty="0">
              <a:latin typeface="Consolas" panose="020B0609020204030204" pitchFamily="49" charset="0"/>
            </a:endParaRPr>
          </a:p>
          <a:p>
            <a:r>
              <a:rPr lang="en-US" b="0" i="0" dirty="0">
                <a:effectLst/>
                <a:latin typeface="Consolas" panose="020B0609020204030204" pitchFamily="49" charset="0"/>
              </a:rPr>
              <a:t>Gradient Boosting (with hyperparameter tuning) Best Parameters: {'</a:t>
            </a:r>
            <a:r>
              <a:rPr lang="en-US" b="0" i="0" dirty="0" err="1">
                <a:effectLst/>
                <a:latin typeface="Consolas" panose="020B0609020204030204" pitchFamily="49" charset="0"/>
              </a:rPr>
              <a:t>learning_rate</a:t>
            </a:r>
            <a:r>
              <a:rPr lang="en-US" b="0" i="0" dirty="0">
                <a:effectLst/>
                <a:latin typeface="Consolas" panose="020B0609020204030204" pitchFamily="49" charset="0"/>
              </a:rPr>
              <a:t>': 0.1, '</a:t>
            </a:r>
            <a:r>
              <a:rPr lang="en-US" b="0" i="0" dirty="0" err="1">
                <a:effectLst/>
                <a:latin typeface="Consolas" panose="020B0609020204030204" pitchFamily="49" charset="0"/>
              </a:rPr>
              <a:t>max_depth</a:t>
            </a:r>
            <a:r>
              <a:rPr lang="en-US" b="0" i="0" dirty="0">
                <a:effectLst/>
                <a:latin typeface="Consolas" panose="020B0609020204030204" pitchFamily="49" charset="0"/>
              </a:rPr>
              <a:t>': 3, '</a:t>
            </a:r>
            <a:r>
              <a:rPr lang="en-US" b="0" i="0" dirty="0" err="1">
                <a:effectLst/>
                <a:latin typeface="Consolas" panose="020B0609020204030204" pitchFamily="49" charset="0"/>
              </a:rPr>
              <a:t>n_estimators</a:t>
            </a:r>
            <a:r>
              <a:rPr lang="en-US" b="0" i="0" dirty="0">
                <a:effectLst/>
                <a:latin typeface="Consolas" panose="020B0609020204030204" pitchFamily="49" charset="0"/>
              </a:rPr>
              <a:t>': 50}</a:t>
            </a:r>
            <a:endParaRPr lang="en-US" dirty="0"/>
          </a:p>
        </p:txBody>
      </p:sp>
      <p:pic>
        <p:nvPicPr>
          <p:cNvPr id="8" name="Picture 7">
            <a:extLst>
              <a:ext uri="{FF2B5EF4-FFF2-40B4-BE49-F238E27FC236}">
                <a16:creationId xmlns:a16="http://schemas.microsoft.com/office/drawing/2014/main" id="{77016EFD-5162-588F-5EBF-739CF3330136}"/>
              </a:ext>
            </a:extLst>
          </p:cNvPr>
          <p:cNvPicPr>
            <a:picLocks noChangeAspect="1"/>
          </p:cNvPicPr>
          <p:nvPr/>
        </p:nvPicPr>
        <p:blipFill>
          <a:blip r:embed="rId2"/>
          <a:stretch>
            <a:fillRect/>
          </a:stretch>
        </p:blipFill>
        <p:spPr>
          <a:xfrm>
            <a:off x="6628098" y="4927519"/>
            <a:ext cx="4153260" cy="1874682"/>
          </a:xfrm>
          <a:prstGeom prst="rect">
            <a:avLst/>
          </a:prstGeom>
        </p:spPr>
      </p:pic>
      <p:pic>
        <p:nvPicPr>
          <p:cNvPr id="13" name="Picture 12">
            <a:extLst>
              <a:ext uri="{FF2B5EF4-FFF2-40B4-BE49-F238E27FC236}">
                <a16:creationId xmlns:a16="http://schemas.microsoft.com/office/drawing/2014/main" id="{9AEACCBD-DB2D-518C-5091-625A2E9ED7DA}"/>
              </a:ext>
            </a:extLst>
          </p:cNvPr>
          <p:cNvPicPr>
            <a:picLocks noChangeAspect="1"/>
          </p:cNvPicPr>
          <p:nvPr/>
        </p:nvPicPr>
        <p:blipFill>
          <a:blip r:embed="rId3"/>
          <a:stretch>
            <a:fillRect/>
          </a:stretch>
        </p:blipFill>
        <p:spPr>
          <a:xfrm>
            <a:off x="6831105" y="0"/>
            <a:ext cx="3272785" cy="2609383"/>
          </a:xfrm>
          <a:prstGeom prst="rect">
            <a:avLst/>
          </a:prstGeom>
        </p:spPr>
      </p:pic>
      <p:pic>
        <p:nvPicPr>
          <p:cNvPr id="15" name="Picture 14">
            <a:extLst>
              <a:ext uri="{FF2B5EF4-FFF2-40B4-BE49-F238E27FC236}">
                <a16:creationId xmlns:a16="http://schemas.microsoft.com/office/drawing/2014/main" id="{3A0B9C6E-EC53-3673-0EA3-D8D4E5C1DBA5}"/>
              </a:ext>
            </a:extLst>
          </p:cNvPr>
          <p:cNvPicPr>
            <a:picLocks noChangeAspect="1"/>
          </p:cNvPicPr>
          <p:nvPr/>
        </p:nvPicPr>
        <p:blipFill>
          <a:blip r:embed="rId4"/>
          <a:stretch>
            <a:fillRect/>
          </a:stretch>
        </p:blipFill>
        <p:spPr>
          <a:xfrm>
            <a:off x="6628098" y="2609383"/>
            <a:ext cx="2966455" cy="2289975"/>
          </a:xfrm>
          <a:prstGeom prst="rect">
            <a:avLst/>
          </a:prstGeom>
        </p:spPr>
      </p:pic>
      <p:pic>
        <p:nvPicPr>
          <p:cNvPr id="17" name="Picture 16">
            <a:extLst>
              <a:ext uri="{FF2B5EF4-FFF2-40B4-BE49-F238E27FC236}">
                <a16:creationId xmlns:a16="http://schemas.microsoft.com/office/drawing/2014/main" id="{17A1F0F6-F460-F5D4-48F9-AD25A3FB2203}"/>
              </a:ext>
            </a:extLst>
          </p:cNvPr>
          <p:cNvPicPr>
            <a:picLocks noChangeAspect="1"/>
          </p:cNvPicPr>
          <p:nvPr/>
        </p:nvPicPr>
        <p:blipFill>
          <a:blip r:embed="rId5"/>
          <a:stretch>
            <a:fillRect/>
          </a:stretch>
        </p:blipFill>
        <p:spPr>
          <a:xfrm>
            <a:off x="9092423" y="832838"/>
            <a:ext cx="2966455" cy="2323183"/>
          </a:xfrm>
          <a:prstGeom prst="rect">
            <a:avLst/>
          </a:prstGeom>
        </p:spPr>
      </p:pic>
    </p:spTree>
    <p:extLst>
      <p:ext uri="{BB962C8B-B14F-4D97-AF65-F5344CB8AC3E}">
        <p14:creationId xmlns:p14="http://schemas.microsoft.com/office/powerpoint/2010/main" val="2831330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E592-A7FA-553E-1159-48C33B9960F0}"/>
              </a:ext>
            </a:extLst>
          </p:cNvPr>
          <p:cNvSpPr>
            <a:spLocks noGrp="1"/>
          </p:cNvSpPr>
          <p:nvPr>
            <p:ph type="title"/>
          </p:nvPr>
        </p:nvSpPr>
        <p:spPr/>
        <p:txBody>
          <a:bodyPr>
            <a:normAutofit/>
          </a:bodyPr>
          <a:lstStyle/>
          <a:p>
            <a:r>
              <a:rPr lang="en-US" sz="3000" dirty="0"/>
              <a:t>4.2 The best model after hyperparameter tuning</a:t>
            </a:r>
          </a:p>
        </p:txBody>
      </p:sp>
      <p:sp>
        <p:nvSpPr>
          <p:cNvPr id="3" name="Content Placeholder 2">
            <a:extLst>
              <a:ext uri="{FF2B5EF4-FFF2-40B4-BE49-F238E27FC236}">
                <a16:creationId xmlns:a16="http://schemas.microsoft.com/office/drawing/2014/main" id="{DA002015-11AE-A468-3E2D-29BE90A2BEB5}"/>
              </a:ext>
            </a:extLst>
          </p:cNvPr>
          <p:cNvSpPr>
            <a:spLocks noGrp="1"/>
          </p:cNvSpPr>
          <p:nvPr>
            <p:ph idx="1"/>
          </p:nvPr>
        </p:nvSpPr>
        <p:spPr>
          <a:xfrm>
            <a:off x="1141413" y="2249487"/>
            <a:ext cx="4649788" cy="3541714"/>
          </a:xfrm>
        </p:spPr>
        <p:txBody>
          <a:bodyPr>
            <a:normAutofit/>
          </a:bodyPr>
          <a:lstStyle/>
          <a:p>
            <a:pPr marL="0" indent="0">
              <a:buNone/>
            </a:pPr>
            <a:r>
              <a:rPr lang="en-US" dirty="0"/>
              <a:t>In conclusion, the best regression model for predicting hospital cost($) is  </a:t>
            </a:r>
            <a:r>
              <a:rPr lang="en-US" sz="2000" dirty="0">
                <a:latin typeface="Consolas" panose="020B0609020204030204" pitchFamily="49" charset="0"/>
              </a:rPr>
              <a:t>Gradient B</a:t>
            </a:r>
            <a:r>
              <a:rPr lang="en-US" sz="2000" b="0" i="0" dirty="0">
                <a:effectLst/>
                <a:latin typeface="Consolas" panose="020B0609020204030204" pitchFamily="49" charset="0"/>
              </a:rPr>
              <a:t>oosting (with hyperparameter tuning) Best Parameters: {'</a:t>
            </a:r>
            <a:r>
              <a:rPr lang="en-US" sz="2000" b="0" i="0" dirty="0" err="1">
                <a:effectLst/>
                <a:latin typeface="Consolas" panose="020B0609020204030204" pitchFamily="49" charset="0"/>
              </a:rPr>
              <a:t>learning_rate</a:t>
            </a:r>
            <a:r>
              <a:rPr lang="en-US" sz="2000" b="0" i="0" dirty="0">
                <a:effectLst/>
                <a:latin typeface="Consolas" panose="020B0609020204030204" pitchFamily="49" charset="0"/>
              </a:rPr>
              <a:t>': 0.1, '</a:t>
            </a:r>
            <a:r>
              <a:rPr lang="en-US" sz="2000" b="0" i="0" dirty="0" err="1">
                <a:effectLst/>
                <a:latin typeface="Consolas" panose="020B0609020204030204" pitchFamily="49" charset="0"/>
              </a:rPr>
              <a:t>max_depth</a:t>
            </a:r>
            <a:r>
              <a:rPr lang="en-US" sz="2000" b="0" i="0" dirty="0">
                <a:effectLst/>
                <a:latin typeface="Consolas" panose="020B0609020204030204" pitchFamily="49" charset="0"/>
              </a:rPr>
              <a:t>': 3, '</a:t>
            </a:r>
            <a:r>
              <a:rPr lang="en-US" sz="2000" b="0" i="0" dirty="0" err="1">
                <a:effectLst/>
                <a:latin typeface="Consolas" panose="020B0609020204030204" pitchFamily="49" charset="0"/>
              </a:rPr>
              <a:t>n_estimators</a:t>
            </a:r>
            <a:r>
              <a:rPr lang="en-US" sz="2000" b="0" i="0" dirty="0">
                <a:effectLst/>
                <a:latin typeface="Consolas" panose="020B0609020204030204" pitchFamily="49" charset="0"/>
              </a:rPr>
              <a:t>': 50}</a:t>
            </a:r>
            <a:endParaRPr lang="en-US" sz="2000" dirty="0"/>
          </a:p>
          <a:p>
            <a:pPr marL="0" indent="0">
              <a:buNone/>
            </a:pPr>
            <a:endParaRPr lang="en-US" dirty="0"/>
          </a:p>
        </p:txBody>
      </p:sp>
      <p:pic>
        <p:nvPicPr>
          <p:cNvPr id="5" name="Picture 4">
            <a:extLst>
              <a:ext uri="{FF2B5EF4-FFF2-40B4-BE49-F238E27FC236}">
                <a16:creationId xmlns:a16="http://schemas.microsoft.com/office/drawing/2014/main" id="{E77FFBA7-4206-E8E4-1776-CAD3CBF1AD2F}"/>
              </a:ext>
            </a:extLst>
          </p:cNvPr>
          <p:cNvPicPr>
            <a:picLocks noChangeAspect="1"/>
          </p:cNvPicPr>
          <p:nvPr/>
        </p:nvPicPr>
        <p:blipFill>
          <a:blip r:embed="rId2"/>
          <a:stretch>
            <a:fillRect/>
          </a:stretch>
        </p:blipFill>
        <p:spPr>
          <a:xfrm>
            <a:off x="5917212" y="1988209"/>
            <a:ext cx="5624859" cy="4064269"/>
          </a:xfrm>
          <a:prstGeom prst="rect">
            <a:avLst/>
          </a:prstGeom>
        </p:spPr>
      </p:pic>
    </p:spTree>
    <p:extLst>
      <p:ext uri="{BB962C8B-B14F-4D97-AF65-F5344CB8AC3E}">
        <p14:creationId xmlns:p14="http://schemas.microsoft.com/office/powerpoint/2010/main" val="3588582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D170D-CA03-6B71-FA75-41E502F9BF60}"/>
              </a:ext>
            </a:extLst>
          </p:cNvPr>
          <p:cNvSpPr>
            <a:spLocks noGrp="1"/>
          </p:cNvSpPr>
          <p:nvPr>
            <p:ph type="title"/>
          </p:nvPr>
        </p:nvSpPr>
        <p:spPr/>
        <p:txBody>
          <a:bodyPr/>
          <a:lstStyle/>
          <a:p>
            <a:r>
              <a:rPr lang="en-US" dirty="0"/>
              <a:t>5 Dummy baseline model</a:t>
            </a:r>
          </a:p>
        </p:txBody>
      </p:sp>
      <p:sp>
        <p:nvSpPr>
          <p:cNvPr id="3" name="Content Placeholder 2">
            <a:extLst>
              <a:ext uri="{FF2B5EF4-FFF2-40B4-BE49-F238E27FC236}">
                <a16:creationId xmlns:a16="http://schemas.microsoft.com/office/drawing/2014/main" id="{C9BAC218-ACB6-CB5A-6701-1D65A4E161FD}"/>
              </a:ext>
            </a:extLst>
          </p:cNvPr>
          <p:cNvSpPr>
            <a:spLocks noGrp="1"/>
          </p:cNvSpPr>
          <p:nvPr>
            <p:ph idx="1"/>
          </p:nvPr>
        </p:nvSpPr>
        <p:spPr>
          <a:xfrm>
            <a:off x="1141413" y="2249487"/>
            <a:ext cx="5178706" cy="3541714"/>
          </a:xfrm>
        </p:spPr>
        <p:txBody>
          <a:bodyPr>
            <a:normAutofit fontScale="92500"/>
          </a:bodyPr>
          <a:lstStyle/>
          <a:p>
            <a:pPr marL="0" indent="0">
              <a:buNone/>
            </a:pPr>
            <a:r>
              <a:rPr lang="en-US" b="0" i="0" dirty="0">
                <a:effectLst/>
                <a:latin typeface="+mj-lt"/>
              </a:rPr>
              <a:t>MAPE of 167.18% indicates a large average percentage error between the predicted and actual values.</a:t>
            </a:r>
          </a:p>
          <a:p>
            <a:pPr marL="0" indent="0">
              <a:buNone/>
            </a:pPr>
            <a:endParaRPr lang="en-US" b="0" i="0" dirty="0">
              <a:effectLst/>
              <a:latin typeface="+mj-lt"/>
            </a:endParaRPr>
          </a:p>
          <a:p>
            <a:pPr marL="0" indent="0">
              <a:buNone/>
            </a:pPr>
            <a:r>
              <a:rPr lang="en-US" b="0" i="0" dirty="0">
                <a:effectLst/>
                <a:latin typeface="+mj-lt"/>
              </a:rPr>
              <a:t>RMSE of 11762.80 suggests that, on average, the squared differences between the predicted and actual values are quite large</a:t>
            </a:r>
            <a:endParaRPr lang="en-US" dirty="0">
              <a:latin typeface="+mj-lt"/>
            </a:endParaRPr>
          </a:p>
        </p:txBody>
      </p:sp>
      <p:pic>
        <p:nvPicPr>
          <p:cNvPr id="5" name="Picture 4">
            <a:extLst>
              <a:ext uri="{FF2B5EF4-FFF2-40B4-BE49-F238E27FC236}">
                <a16:creationId xmlns:a16="http://schemas.microsoft.com/office/drawing/2014/main" id="{8D632AC1-13AC-C9C7-639D-E4E61F054F14}"/>
              </a:ext>
            </a:extLst>
          </p:cNvPr>
          <p:cNvPicPr>
            <a:picLocks noChangeAspect="1"/>
          </p:cNvPicPr>
          <p:nvPr/>
        </p:nvPicPr>
        <p:blipFill>
          <a:blip r:embed="rId2"/>
          <a:stretch>
            <a:fillRect/>
          </a:stretch>
        </p:blipFill>
        <p:spPr>
          <a:xfrm>
            <a:off x="6604566" y="750338"/>
            <a:ext cx="4442845" cy="5357324"/>
          </a:xfrm>
          <a:prstGeom prst="rect">
            <a:avLst/>
          </a:prstGeom>
        </p:spPr>
      </p:pic>
    </p:spTree>
    <p:extLst>
      <p:ext uri="{BB962C8B-B14F-4D97-AF65-F5344CB8AC3E}">
        <p14:creationId xmlns:p14="http://schemas.microsoft.com/office/powerpoint/2010/main" val="2821372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C21B8-AEE7-1C19-5D5C-F46071A311DF}"/>
              </a:ext>
            </a:extLst>
          </p:cNvPr>
          <p:cNvSpPr>
            <a:spLocks noGrp="1"/>
          </p:cNvSpPr>
          <p:nvPr>
            <p:ph type="title"/>
          </p:nvPr>
        </p:nvSpPr>
        <p:spPr/>
        <p:txBody>
          <a:bodyPr/>
          <a:lstStyle/>
          <a:p>
            <a:r>
              <a:rPr lang="en-US" dirty="0"/>
              <a:t>HOW DOES MY DUMMY MODEL COMPARE WITH my best regression model?</a:t>
            </a:r>
          </a:p>
        </p:txBody>
      </p:sp>
      <p:sp>
        <p:nvSpPr>
          <p:cNvPr id="3" name="Content Placeholder 2">
            <a:extLst>
              <a:ext uri="{FF2B5EF4-FFF2-40B4-BE49-F238E27FC236}">
                <a16:creationId xmlns:a16="http://schemas.microsoft.com/office/drawing/2014/main" id="{74DFF252-9EE8-45E5-E96A-BDB02F2D5840}"/>
              </a:ext>
            </a:extLst>
          </p:cNvPr>
          <p:cNvSpPr>
            <a:spLocks noGrp="1"/>
          </p:cNvSpPr>
          <p:nvPr>
            <p:ph idx="1"/>
          </p:nvPr>
        </p:nvSpPr>
        <p:spPr>
          <a:xfrm>
            <a:off x="1141412" y="2886635"/>
            <a:ext cx="9905999" cy="2904566"/>
          </a:xfrm>
        </p:spPr>
        <p:txBody>
          <a:bodyPr/>
          <a:lstStyle/>
          <a:p>
            <a:pPr algn="l">
              <a:buFont typeface="Arial" panose="020B0604020202020204" pitchFamily="34" charset="0"/>
              <a:buChar char="•"/>
            </a:pPr>
            <a:r>
              <a:rPr lang="en-US" b="1" dirty="0">
                <a:latin typeface="+mj-lt"/>
              </a:rPr>
              <a:t>Lower MAPE</a:t>
            </a:r>
            <a:r>
              <a:rPr lang="en-US" b="1" i="0" dirty="0">
                <a:effectLst/>
                <a:latin typeface="+mj-lt"/>
              </a:rPr>
              <a:t>-&gt; </a:t>
            </a:r>
            <a:r>
              <a:rPr lang="en-US" b="0" i="0" dirty="0">
                <a:effectLst/>
                <a:latin typeface="+mj-lt"/>
              </a:rPr>
              <a:t>more accurate predictions for my GRADIENT BOOSTING MODEL as a percentage than the dummy model</a:t>
            </a:r>
          </a:p>
          <a:p>
            <a:pPr algn="l">
              <a:buFont typeface="Arial" panose="020B0604020202020204" pitchFamily="34" charset="0"/>
              <a:buChar char="•"/>
            </a:pPr>
            <a:r>
              <a:rPr lang="en-US" b="1" dirty="0">
                <a:latin typeface="+mj-lt"/>
              </a:rPr>
              <a:t>Lower RMSE-&gt;</a:t>
            </a:r>
            <a:r>
              <a:rPr lang="en-US" dirty="0">
                <a:latin typeface="+mj-lt"/>
              </a:rPr>
              <a:t> </a:t>
            </a:r>
            <a:r>
              <a:rPr lang="en-US" b="0" i="0" dirty="0">
                <a:effectLst/>
                <a:latin typeface="+mj-lt"/>
              </a:rPr>
              <a:t>GRADIENT BOOSTING MODEL's predictions have smaller errors on average. This suggests that the model is better at minimizing the differences between predicted and actual values as compared to the dummy model</a:t>
            </a:r>
          </a:p>
          <a:p>
            <a:endParaRPr lang="en-US" dirty="0"/>
          </a:p>
        </p:txBody>
      </p:sp>
      <p:pic>
        <p:nvPicPr>
          <p:cNvPr id="5" name="Picture 4">
            <a:extLst>
              <a:ext uri="{FF2B5EF4-FFF2-40B4-BE49-F238E27FC236}">
                <a16:creationId xmlns:a16="http://schemas.microsoft.com/office/drawing/2014/main" id="{0C38DDB0-73D5-6507-CA57-EC2B17C10B7B}"/>
              </a:ext>
            </a:extLst>
          </p:cNvPr>
          <p:cNvPicPr>
            <a:picLocks noChangeAspect="1"/>
          </p:cNvPicPr>
          <p:nvPr/>
        </p:nvPicPr>
        <p:blipFill>
          <a:blip r:embed="rId2"/>
          <a:stretch>
            <a:fillRect/>
          </a:stretch>
        </p:blipFill>
        <p:spPr>
          <a:xfrm>
            <a:off x="979186" y="1853212"/>
            <a:ext cx="4801016" cy="792549"/>
          </a:xfrm>
          <a:prstGeom prst="rect">
            <a:avLst/>
          </a:prstGeom>
        </p:spPr>
      </p:pic>
      <p:pic>
        <p:nvPicPr>
          <p:cNvPr id="7" name="Picture 6">
            <a:extLst>
              <a:ext uri="{FF2B5EF4-FFF2-40B4-BE49-F238E27FC236}">
                <a16:creationId xmlns:a16="http://schemas.microsoft.com/office/drawing/2014/main" id="{6D795E4D-7808-D98B-2C6F-4EFC352EB7DD}"/>
              </a:ext>
            </a:extLst>
          </p:cNvPr>
          <p:cNvPicPr>
            <a:picLocks noChangeAspect="1"/>
          </p:cNvPicPr>
          <p:nvPr/>
        </p:nvPicPr>
        <p:blipFill>
          <a:blip r:embed="rId3"/>
          <a:stretch>
            <a:fillRect/>
          </a:stretch>
        </p:blipFill>
        <p:spPr>
          <a:xfrm>
            <a:off x="6411800" y="1909267"/>
            <a:ext cx="2168891" cy="680437"/>
          </a:xfrm>
          <a:prstGeom prst="rect">
            <a:avLst/>
          </a:prstGeom>
        </p:spPr>
      </p:pic>
    </p:spTree>
    <p:extLst>
      <p:ext uri="{BB962C8B-B14F-4D97-AF65-F5344CB8AC3E}">
        <p14:creationId xmlns:p14="http://schemas.microsoft.com/office/powerpoint/2010/main" val="1424874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EF89C-2F59-7DAC-27D3-01548713AA9C}"/>
              </a:ext>
            </a:extLst>
          </p:cNvPr>
          <p:cNvSpPr>
            <a:spLocks noGrp="1"/>
          </p:cNvSpPr>
          <p:nvPr>
            <p:ph type="title"/>
          </p:nvPr>
        </p:nvSpPr>
        <p:spPr>
          <a:xfrm>
            <a:off x="1141413" y="618518"/>
            <a:ext cx="7509528" cy="986164"/>
          </a:xfrm>
        </p:spPr>
        <p:txBody>
          <a:bodyPr>
            <a:normAutofit fontScale="90000"/>
          </a:bodyPr>
          <a:lstStyle/>
          <a:p>
            <a:r>
              <a:rPr lang="en-US" b="1" u="sng" dirty="0"/>
              <a:t>FEATURE </a:t>
            </a:r>
            <a:r>
              <a:rPr lang="en-US" b="1" u="sng" dirty="0" err="1"/>
              <a:t>IMPORTAnce</a:t>
            </a:r>
            <a:r>
              <a:rPr lang="en-US" b="1" u="sng" dirty="0"/>
              <a:t> </a:t>
            </a:r>
            <a:r>
              <a:rPr lang="en-US" b="1" u="sng" dirty="0" err="1"/>
              <a:t>oF</a:t>
            </a:r>
            <a:r>
              <a:rPr lang="en-US" b="1" u="sng" dirty="0"/>
              <a:t> the gradient boosting regression model</a:t>
            </a:r>
          </a:p>
        </p:txBody>
      </p:sp>
      <p:sp>
        <p:nvSpPr>
          <p:cNvPr id="3" name="Content Placeholder 2">
            <a:extLst>
              <a:ext uri="{FF2B5EF4-FFF2-40B4-BE49-F238E27FC236}">
                <a16:creationId xmlns:a16="http://schemas.microsoft.com/office/drawing/2014/main" id="{C625C5DC-C8AD-FA20-9154-C0EB63A8E4DC}"/>
              </a:ext>
            </a:extLst>
          </p:cNvPr>
          <p:cNvSpPr>
            <a:spLocks noGrp="1"/>
          </p:cNvSpPr>
          <p:nvPr>
            <p:ph idx="1"/>
          </p:nvPr>
        </p:nvSpPr>
        <p:spPr>
          <a:xfrm>
            <a:off x="1141412" y="2249487"/>
            <a:ext cx="3654705" cy="3541714"/>
          </a:xfrm>
        </p:spPr>
        <p:txBody>
          <a:bodyPr/>
          <a:lstStyle/>
          <a:p>
            <a:r>
              <a:rPr lang="en-US" dirty="0"/>
              <a:t>The 2 most important features deemed by the model is Smoker and Age </a:t>
            </a:r>
          </a:p>
          <a:p>
            <a:r>
              <a:rPr lang="en-US" dirty="0"/>
              <a:t>The least important features are gender and </a:t>
            </a:r>
            <a:r>
              <a:rPr lang="en-US" dirty="0" err="1"/>
              <a:t>Region_southeast</a:t>
            </a:r>
            <a:endParaRPr lang="en-US" dirty="0"/>
          </a:p>
        </p:txBody>
      </p:sp>
      <p:pic>
        <p:nvPicPr>
          <p:cNvPr id="5" name="Picture 4">
            <a:extLst>
              <a:ext uri="{FF2B5EF4-FFF2-40B4-BE49-F238E27FC236}">
                <a16:creationId xmlns:a16="http://schemas.microsoft.com/office/drawing/2014/main" id="{E0BEADC8-992B-6DE5-218C-D262C517F46F}"/>
              </a:ext>
            </a:extLst>
          </p:cNvPr>
          <p:cNvPicPr>
            <a:picLocks noChangeAspect="1"/>
          </p:cNvPicPr>
          <p:nvPr/>
        </p:nvPicPr>
        <p:blipFill>
          <a:blip r:embed="rId2"/>
          <a:stretch>
            <a:fillRect/>
          </a:stretch>
        </p:blipFill>
        <p:spPr>
          <a:xfrm>
            <a:off x="5123530" y="1898401"/>
            <a:ext cx="5745978" cy="2728196"/>
          </a:xfrm>
          <a:prstGeom prst="rect">
            <a:avLst/>
          </a:prstGeom>
        </p:spPr>
      </p:pic>
    </p:spTree>
    <p:extLst>
      <p:ext uri="{BB962C8B-B14F-4D97-AF65-F5344CB8AC3E}">
        <p14:creationId xmlns:p14="http://schemas.microsoft.com/office/powerpoint/2010/main" val="1674107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45613-DC3F-7CDB-C8C8-6CB7517D25A0}"/>
              </a:ext>
            </a:extLst>
          </p:cNvPr>
          <p:cNvSpPr>
            <a:spLocks noGrp="1"/>
          </p:cNvSpPr>
          <p:nvPr>
            <p:ph type="title"/>
          </p:nvPr>
        </p:nvSpPr>
        <p:spPr/>
        <p:txBody>
          <a:bodyPr/>
          <a:lstStyle/>
          <a:p>
            <a:r>
              <a:rPr lang="en-US" dirty="0"/>
              <a:t>What have I learnt from the assignment?</a:t>
            </a:r>
          </a:p>
        </p:txBody>
      </p:sp>
      <p:sp>
        <p:nvSpPr>
          <p:cNvPr id="3" name="Content Placeholder 2">
            <a:extLst>
              <a:ext uri="{FF2B5EF4-FFF2-40B4-BE49-F238E27FC236}">
                <a16:creationId xmlns:a16="http://schemas.microsoft.com/office/drawing/2014/main" id="{66C44DB8-3FC3-DDC8-1821-0A5B0F3F0641}"/>
              </a:ext>
            </a:extLst>
          </p:cNvPr>
          <p:cNvSpPr>
            <a:spLocks noGrp="1"/>
          </p:cNvSpPr>
          <p:nvPr>
            <p:ph idx="1"/>
          </p:nvPr>
        </p:nvSpPr>
        <p:spPr>
          <a:xfrm>
            <a:off x="1141412" y="2294965"/>
            <a:ext cx="9905999" cy="3496236"/>
          </a:xfrm>
        </p:spPr>
        <p:txBody>
          <a:bodyPr>
            <a:normAutofit fontScale="40000" lnSpcReduction="20000"/>
          </a:bodyPr>
          <a:lstStyle/>
          <a:p>
            <a:pPr algn="l">
              <a:buFont typeface="+mj-lt"/>
              <a:buAutoNum type="arabicPeriod"/>
            </a:pPr>
            <a:r>
              <a:rPr lang="en-US" sz="4200" b="1" i="0" dirty="0">
                <a:effectLst/>
                <a:latin typeface="+mj-lt"/>
              </a:rPr>
              <a:t>Data Handling:</a:t>
            </a:r>
            <a:endParaRPr lang="en-US" sz="4200" b="0" i="0" dirty="0">
              <a:effectLst/>
              <a:latin typeface="+mj-lt"/>
            </a:endParaRPr>
          </a:p>
          <a:p>
            <a:pPr marL="457200" lvl="1" indent="0" algn="l">
              <a:buNone/>
            </a:pPr>
            <a:r>
              <a:rPr lang="en-US" sz="4200" b="0" i="0" dirty="0">
                <a:effectLst/>
                <a:latin typeface="+mj-lt"/>
              </a:rPr>
              <a:t>Managed data preprocessing, handling missing values, encoding, and feature scaling.</a:t>
            </a:r>
          </a:p>
          <a:p>
            <a:pPr algn="l">
              <a:buFont typeface="+mj-lt"/>
              <a:buAutoNum type="arabicPeriod"/>
            </a:pPr>
            <a:r>
              <a:rPr lang="en-US" sz="4200" b="1" i="0" dirty="0">
                <a:effectLst/>
                <a:latin typeface="+mj-lt"/>
              </a:rPr>
              <a:t>Modeling and Tuning:</a:t>
            </a:r>
            <a:endParaRPr lang="en-US" sz="4200" b="0" i="0" dirty="0">
              <a:effectLst/>
              <a:latin typeface="+mj-lt"/>
            </a:endParaRPr>
          </a:p>
          <a:p>
            <a:pPr marL="457200" lvl="1" indent="0" algn="l">
              <a:buNone/>
            </a:pPr>
            <a:r>
              <a:rPr lang="en-US" sz="4200" b="0" i="0" dirty="0">
                <a:effectLst/>
                <a:latin typeface="+mj-lt"/>
              </a:rPr>
              <a:t>Utilized scikit-learn for model building, experimenting with algorithms and hyperparameters.</a:t>
            </a:r>
          </a:p>
          <a:p>
            <a:pPr algn="l">
              <a:buFont typeface="+mj-lt"/>
              <a:buAutoNum type="arabicPeriod"/>
            </a:pPr>
            <a:r>
              <a:rPr lang="en-US" sz="4200" b="1" i="0" dirty="0">
                <a:effectLst/>
                <a:latin typeface="+mj-lt"/>
              </a:rPr>
              <a:t>Evaluation Skills:</a:t>
            </a:r>
            <a:endParaRPr lang="en-US" sz="4200" b="0" i="0" dirty="0">
              <a:effectLst/>
              <a:latin typeface="+mj-lt"/>
            </a:endParaRPr>
          </a:p>
          <a:p>
            <a:pPr marL="457200" lvl="1" indent="0" algn="l">
              <a:buNone/>
            </a:pPr>
            <a:r>
              <a:rPr lang="en-US" sz="4200" b="0" i="0" dirty="0">
                <a:effectLst/>
                <a:latin typeface="+mj-lt"/>
              </a:rPr>
              <a:t>Assessed model quality using metrics like accuracy, RMSE, and MAPE.</a:t>
            </a:r>
          </a:p>
          <a:p>
            <a:pPr marL="457200" lvl="1" indent="0" algn="l">
              <a:buNone/>
            </a:pPr>
            <a:r>
              <a:rPr lang="en-US" sz="4200" b="0" i="0" dirty="0">
                <a:effectLst/>
                <a:latin typeface="+mj-lt"/>
              </a:rPr>
              <a:t>Compared models against dummy baselines for benchmarking.</a:t>
            </a:r>
          </a:p>
          <a:p>
            <a:pPr algn="l">
              <a:buFont typeface="+mj-lt"/>
              <a:buAutoNum type="arabicPeriod"/>
            </a:pPr>
            <a:r>
              <a:rPr lang="en-US" sz="4200" b="1" i="0" dirty="0">
                <a:effectLst/>
                <a:latin typeface="+mj-lt"/>
              </a:rPr>
              <a:t>Analysis and Interpretability:</a:t>
            </a:r>
            <a:endParaRPr lang="en-US" sz="4200" b="0" i="0" dirty="0">
              <a:effectLst/>
              <a:latin typeface="+mj-lt"/>
            </a:endParaRPr>
          </a:p>
          <a:p>
            <a:pPr marL="457200" lvl="1" indent="0" algn="l">
              <a:buNone/>
            </a:pPr>
            <a:r>
              <a:rPr lang="en-US" sz="4200" b="0" i="0" dirty="0">
                <a:effectLst/>
                <a:latin typeface="+mj-lt"/>
              </a:rPr>
              <a:t>Conducted a detailed analysis of tasks and output variable meanings.</a:t>
            </a:r>
          </a:p>
          <a:p>
            <a:pPr marL="457200" lvl="1" indent="0" algn="l">
              <a:buNone/>
            </a:pPr>
            <a:r>
              <a:rPr lang="en-US" sz="4200" b="0" i="0" dirty="0">
                <a:effectLst/>
                <a:latin typeface="+mj-lt"/>
              </a:rPr>
              <a:t>Explored feature importance, understanding which features impact predictions.</a:t>
            </a:r>
          </a:p>
          <a:p>
            <a:endParaRPr lang="en-US" dirty="0"/>
          </a:p>
        </p:txBody>
      </p:sp>
      <p:sp>
        <p:nvSpPr>
          <p:cNvPr id="4" name="TextBox 3">
            <a:extLst>
              <a:ext uri="{FF2B5EF4-FFF2-40B4-BE49-F238E27FC236}">
                <a16:creationId xmlns:a16="http://schemas.microsoft.com/office/drawing/2014/main" id="{60E3A4CA-EDA5-17B5-A517-8B65E5A76886}"/>
              </a:ext>
            </a:extLst>
          </p:cNvPr>
          <p:cNvSpPr txBox="1"/>
          <p:nvPr/>
        </p:nvSpPr>
        <p:spPr>
          <a:xfrm>
            <a:off x="1264023" y="1564341"/>
            <a:ext cx="8498542" cy="830997"/>
          </a:xfrm>
          <a:prstGeom prst="rect">
            <a:avLst/>
          </a:prstGeom>
          <a:noFill/>
        </p:spPr>
        <p:txBody>
          <a:bodyPr wrap="square" rtlCol="0">
            <a:spAutoFit/>
          </a:bodyPr>
          <a:lstStyle/>
          <a:p>
            <a:r>
              <a:rPr lang="en-US" sz="2400" dirty="0"/>
              <a:t>IN CONCLUSION  FROM CLASSIFICATION AND REGRESSION PROJECTS, I UNDERSTOOD HOW TO :</a:t>
            </a:r>
          </a:p>
        </p:txBody>
      </p:sp>
    </p:spTree>
    <p:extLst>
      <p:ext uri="{BB962C8B-B14F-4D97-AF65-F5344CB8AC3E}">
        <p14:creationId xmlns:p14="http://schemas.microsoft.com/office/powerpoint/2010/main" val="396179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6520D-B919-56D1-DB5D-9D98F11988D5}"/>
              </a:ext>
            </a:extLst>
          </p:cNvPr>
          <p:cNvSpPr>
            <a:spLocks noGrp="1"/>
          </p:cNvSpPr>
          <p:nvPr>
            <p:ph type="title"/>
          </p:nvPr>
        </p:nvSpPr>
        <p:spPr>
          <a:xfrm>
            <a:off x="1141413" y="171450"/>
            <a:ext cx="9905998" cy="895349"/>
          </a:xfrm>
        </p:spPr>
        <p:txBody>
          <a:bodyPr/>
          <a:lstStyle/>
          <a:p>
            <a:r>
              <a:rPr lang="en-US" dirty="0"/>
              <a:t>1.2 Feature analysis and Data </a:t>
            </a:r>
            <a:r>
              <a:rPr lang="en-US" dirty="0" err="1"/>
              <a:t>visualisation</a:t>
            </a:r>
            <a:endParaRPr lang="en-US" dirty="0"/>
          </a:p>
        </p:txBody>
      </p:sp>
      <p:sp>
        <p:nvSpPr>
          <p:cNvPr id="3" name="Content Placeholder 2">
            <a:extLst>
              <a:ext uri="{FF2B5EF4-FFF2-40B4-BE49-F238E27FC236}">
                <a16:creationId xmlns:a16="http://schemas.microsoft.com/office/drawing/2014/main" id="{3295B2E1-9571-FAEC-728F-EABA1613051D}"/>
              </a:ext>
            </a:extLst>
          </p:cNvPr>
          <p:cNvSpPr>
            <a:spLocks noGrp="1"/>
          </p:cNvSpPr>
          <p:nvPr>
            <p:ph idx="1"/>
          </p:nvPr>
        </p:nvSpPr>
        <p:spPr>
          <a:xfrm>
            <a:off x="719592" y="1024372"/>
            <a:ext cx="6851705" cy="1581447"/>
          </a:xfrm>
        </p:spPr>
        <p:txBody>
          <a:bodyPr>
            <a:normAutofit fontScale="92500"/>
          </a:bodyPr>
          <a:lstStyle/>
          <a:p>
            <a:pPr marL="0" indent="0">
              <a:buNone/>
            </a:pPr>
            <a:r>
              <a:rPr lang="en-US" sz="1600" dirty="0"/>
              <a:t>1.) Creating a heatmap to check if there is any correlation between any of the variables as highly correlated features would not contribute to improving model performance and may even negatively impact model performance. </a:t>
            </a:r>
          </a:p>
          <a:p>
            <a:pPr marL="0" indent="0">
              <a:buNone/>
            </a:pPr>
            <a:r>
              <a:rPr lang="en-US" sz="1600" dirty="0"/>
              <a:t>2.) Checking which variable in what region has the highest frequency using a histogram. Interesting to note that the tails of the normal distribution graph also shows anomalies.                                               </a:t>
            </a:r>
          </a:p>
        </p:txBody>
      </p:sp>
      <p:pic>
        <p:nvPicPr>
          <p:cNvPr id="5" name="Picture 4">
            <a:extLst>
              <a:ext uri="{FF2B5EF4-FFF2-40B4-BE49-F238E27FC236}">
                <a16:creationId xmlns:a16="http://schemas.microsoft.com/office/drawing/2014/main" id="{E6427FA5-13EE-824A-C4E6-FD5EFD946034}"/>
              </a:ext>
            </a:extLst>
          </p:cNvPr>
          <p:cNvPicPr>
            <a:picLocks noChangeAspect="1"/>
          </p:cNvPicPr>
          <p:nvPr/>
        </p:nvPicPr>
        <p:blipFill>
          <a:blip r:embed="rId2"/>
          <a:stretch>
            <a:fillRect/>
          </a:stretch>
        </p:blipFill>
        <p:spPr>
          <a:xfrm>
            <a:off x="8285765" y="843777"/>
            <a:ext cx="3602567" cy="4779144"/>
          </a:xfrm>
          <a:prstGeom prst="rect">
            <a:avLst/>
          </a:prstGeom>
        </p:spPr>
      </p:pic>
      <p:sp>
        <p:nvSpPr>
          <p:cNvPr id="6" name="TextBox 5">
            <a:extLst>
              <a:ext uri="{FF2B5EF4-FFF2-40B4-BE49-F238E27FC236}">
                <a16:creationId xmlns:a16="http://schemas.microsoft.com/office/drawing/2014/main" id="{7EFA78B4-A147-38E6-815A-DCC43EA007BA}"/>
              </a:ext>
            </a:extLst>
          </p:cNvPr>
          <p:cNvSpPr txBox="1"/>
          <p:nvPr/>
        </p:nvSpPr>
        <p:spPr>
          <a:xfrm>
            <a:off x="9260839" y="5670887"/>
            <a:ext cx="2359397" cy="1015663"/>
          </a:xfrm>
          <a:prstGeom prst="rect">
            <a:avLst/>
          </a:prstGeom>
          <a:noFill/>
        </p:spPr>
        <p:txBody>
          <a:bodyPr wrap="square" rtlCol="0">
            <a:spAutoFit/>
          </a:bodyPr>
          <a:lstStyle/>
          <a:p>
            <a:r>
              <a:rPr lang="en-US" sz="1200" dirty="0"/>
              <a:t>Credit to </a:t>
            </a:r>
            <a:r>
              <a:rPr lang="en-US" sz="1200" dirty="0">
                <a:hlinkClick r:id="rId3"/>
              </a:rPr>
              <a:t>https://www.youtube.com/watch?v=UgtjatBt3vY&amp;ab_channel=RyanNoonan</a:t>
            </a:r>
            <a:r>
              <a:rPr lang="en-US" sz="1200" dirty="0"/>
              <a:t> to teach me create this correlation heatmap</a:t>
            </a:r>
          </a:p>
        </p:txBody>
      </p:sp>
      <p:pic>
        <p:nvPicPr>
          <p:cNvPr id="8" name="Picture 7">
            <a:extLst>
              <a:ext uri="{FF2B5EF4-FFF2-40B4-BE49-F238E27FC236}">
                <a16:creationId xmlns:a16="http://schemas.microsoft.com/office/drawing/2014/main" id="{FFFC6973-DF24-6926-48D6-9C1A71089ADC}"/>
              </a:ext>
            </a:extLst>
          </p:cNvPr>
          <p:cNvPicPr>
            <a:picLocks noChangeAspect="1"/>
          </p:cNvPicPr>
          <p:nvPr/>
        </p:nvPicPr>
        <p:blipFill>
          <a:blip r:embed="rId4"/>
          <a:stretch>
            <a:fillRect/>
          </a:stretch>
        </p:blipFill>
        <p:spPr>
          <a:xfrm>
            <a:off x="435001" y="2679401"/>
            <a:ext cx="1412820" cy="1107895"/>
          </a:xfrm>
          <a:prstGeom prst="rect">
            <a:avLst/>
          </a:prstGeom>
        </p:spPr>
      </p:pic>
      <p:pic>
        <p:nvPicPr>
          <p:cNvPr id="10" name="Picture 9">
            <a:extLst>
              <a:ext uri="{FF2B5EF4-FFF2-40B4-BE49-F238E27FC236}">
                <a16:creationId xmlns:a16="http://schemas.microsoft.com/office/drawing/2014/main" id="{97021AD2-6516-6F11-9188-F67BD730EA3C}"/>
              </a:ext>
            </a:extLst>
          </p:cNvPr>
          <p:cNvPicPr>
            <a:picLocks noChangeAspect="1"/>
          </p:cNvPicPr>
          <p:nvPr/>
        </p:nvPicPr>
        <p:blipFill>
          <a:blip r:embed="rId5"/>
          <a:stretch>
            <a:fillRect/>
          </a:stretch>
        </p:blipFill>
        <p:spPr>
          <a:xfrm>
            <a:off x="1847822" y="2679401"/>
            <a:ext cx="1431116" cy="1107895"/>
          </a:xfrm>
          <a:prstGeom prst="rect">
            <a:avLst/>
          </a:prstGeom>
        </p:spPr>
      </p:pic>
      <p:pic>
        <p:nvPicPr>
          <p:cNvPr id="12" name="Picture 11">
            <a:extLst>
              <a:ext uri="{FF2B5EF4-FFF2-40B4-BE49-F238E27FC236}">
                <a16:creationId xmlns:a16="http://schemas.microsoft.com/office/drawing/2014/main" id="{1F9519F7-6511-C077-00E5-E6911973DB2F}"/>
              </a:ext>
            </a:extLst>
          </p:cNvPr>
          <p:cNvPicPr>
            <a:picLocks noChangeAspect="1"/>
          </p:cNvPicPr>
          <p:nvPr/>
        </p:nvPicPr>
        <p:blipFill>
          <a:blip r:embed="rId6"/>
          <a:stretch>
            <a:fillRect/>
          </a:stretch>
        </p:blipFill>
        <p:spPr>
          <a:xfrm>
            <a:off x="3278938" y="2667166"/>
            <a:ext cx="1428423" cy="1120130"/>
          </a:xfrm>
          <a:prstGeom prst="rect">
            <a:avLst/>
          </a:prstGeom>
        </p:spPr>
      </p:pic>
      <p:pic>
        <p:nvPicPr>
          <p:cNvPr id="14" name="Picture 13">
            <a:extLst>
              <a:ext uri="{FF2B5EF4-FFF2-40B4-BE49-F238E27FC236}">
                <a16:creationId xmlns:a16="http://schemas.microsoft.com/office/drawing/2014/main" id="{7BA09049-552C-6444-C5A3-5743919F0395}"/>
              </a:ext>
            </a:extLst>
          </p:cNvPr>
          <p:cNvPicPr>
            <a:picLocks noChangeAspect="1"/>
          </p:cNvPicPr>
          <p:nvPr/>
        </p:nvPicPr>
        <p:blipFill>
          <a:blip r:embed="rId7"/>
          <a:stretch>
            <a:fillRect/>
          </a:stretch>
        </p:blipFill>
        <p:spPr>
          <a:xfrm>
            <a:off x="1918585" y="3779674"/>
            <a:ext cx="1436645" cy="1112175"/>
          </a:xfrm>
          <a:prstGeom prst="rect">
            <a:avLst/>
          </a:prstGeom>
        </p:spPr>
      </p:pic>
      <p:pic>
        <p:nvPicPr>
          <p:cNvPr id="16" name="Picture 15">
            <a:extLst>
              <a:ext uri="{FF2B5EF4-FFF2-40B4-BE49-F238E27FC236}">
                <a16:creationId xmlns:a16="http://schemas.microsoft.com/office/drawing/2014/main" id="{D949142E-4B24-9849-9078-B178A846FBA5}"/>
              </a:ext>
            </a:extLst>
          </p:cNvPr>
          <p:cNvPicPr>
            <a:picLocks noChangeAspect="1"/>
          </p:cNvPicPr>
          <p:nvPr/>
        </p:nvPicPr>
        <p:blipFill>
          <a:blip r:embed="rId8"/>
          <a:stretch>
            <a:fillRect/>
          </a:stretch>
        </p:blipFill>
        <p:spPr>
          <a:xfrm>
            <a:off x="4778124" y="3779674"/>
            <a:ext cx="1408558" cy="1104553"/>
          </a:xfrm>
          <a:prstGeom prst="rect">
            <a:avLst/>
          </a:prstGeom>
        </p:spPr>
      </p:pic>
      <p:pic>
        <p:nvPicPr>
          <p:cNvPr id="20" name="Picture 19">
            <a:extLst>
              <a:ext uri="{FF2B5EF4-FFF2-40B4-BE49-F238E27FC236}">
                <a16:creationId xmlns:a16="http://schemas.microsoft.com/office/drawing/2014/main" id="{37BF51ED-133E-DF8F-74F7-3B0CB6E64341}"/>
              </a:ext>
            </a:extLst>
          </p:cNvPr>
          <p:cNvPicPr>
            <a:picLocks noChangeAspect="1"/>
          </p:cNvPicPr>
          <p:nvPr/>
        </p:nvPicPr>
        <p:blipFill>
          <a:blip r:embed="rId9"/>
          <a:stretch>
            <a:fillRect/>
          </a:stretch>
        </p:blipFill>
        <p:spPr>
          <a:xfrm>
            <a:off x="3349701" y="3779675"/>
            <a:ext cx="1428423" cy="1120130"/>
          </a:xfrm>
          <a:prstGeom prst="rect">
            <a:avLst/>
          </a:prstGeom>
        </p:spPr>
      </p:pic>
      <p:pic>
        <p:nvPicPr>
          <p:cNvPr id="22" name="Picture 21">
            <a:extLst>
              <a:ext uri="{FF2B5EF4-FFF2-40B4-BE49-F238E27FC236}">
                <a16:creationId xmlns:a16="http://schemas.microsoft.com/office/drawing/2014/main" id="{DAB869B1-A862-49E1-41C1-CB23F7429401}"/>
              </a:ext>
            </a:extLst>
          </p:cNvPr>
          <p:cNvPicPr>
            <a:picLocks noChangeAspect="1"/>
          </p:cNvPicPr>
          <p:nvPr/>
        </p:nvPicPr>
        <p:blipFill>
          <a:blip r:embed="rId10"/>
          <a:stretch>
            <a:fillRect/>
          </a:stretch>
        </p:blipFill>
        <p:spPr>
          <a:xfrm>
            <a:off x="461235" y="3783954"/>
            <a:ext cx="1431116" cy="1107895"/>
          </a:xfrm>
          <a:prstGeom prst="rect">
            <a:avLst/>
          </a:prstGeom>
        </p:spPr>
      </p:pic>
      <p:pic>
        <p:nvPicPr>
          <p:cNvPr id="24" name="Picture 23">
            <a:extLst>
              <a:ext uri="{FF2B5EF4-FFF2-40B4-BE49-F238E27FC236}">
                <a16:creationId xmlns:a16="http://schemas.microsoft.com/office/drawing/2014/main" id="{0A782BF9-1F64-2EF7-53C2-CECF47C96702}"/>
              </a:ext>
            </a:extLst>
          </p:cNvPr>
          <p:cNvPicPr>
            <a:picLocks noChangeAspect="1"/>
          </p:cNvPicPr>
          <p:nvPr/>
        </p:nvPicPr>
        <p:blipFill>
          <a:blip r:embed="rId11"/>
          <a:stretch>
            <a:fillRect/>
          </a:stretch>
        </p:blipFill>
        <p:spPr>
          <a:xfrm>
            <a:off x="4707362" y="2667166"/>
            <a:ext cx="1428424" cy="1120131"/>
          </a:xfrm>
          <a:prstGeom prst="rect">
            <a:avLst/>
          </a:prstGeom>
        </p:spPr>
      </p:pic>
      <p:pic>
        <p:nvPicPr>
          <p:cNvPr id="26" name="Picture 25">
            <a:extLst>
              <a:ext uri="{FF2B5EF4-FFF2-40B4-BE49-F238E27FC236}">
                <a16:creationId xmlns:a16="http://schemas.microsoft.com/office/drawing/2014/main" id="{DA954A4E-5166-2070-AB7C-A503498173BE}"/>
              </a:ext>
            </a:extLst>
          </p:cNvPr>
          <p:cNvPicPr>
            <a:picLocks noChangeAspect="1"/>
          </p:cNvPicPr>
          <p:nvPr/>
        </p:nvPicPr>
        <p:blipFill>
          <a:blip r:embed="rId12"/>
          <a:stretch>
            <a:fillRect/>
          </a:stretch>
        </p:blipFill>
        <p:spPr>
          <a:xfrm>
            <a:off x="6135785" y="2663824"/>
            <a:ext cx="1436644" cy="1120130"/>
          </a:xfrm>
          <a:prstGeom prst="rect">
            <a:avLst/>
          </a:prstGeom>
        </p:spPr>
      </p:pic>
      <p:sp>
        <p:nvSpPr>
          <p:cNvPr id="27" name="TextBox 26">
            <a:extLst>
              <a:ext uri="{FF2B5EF4-FFF2-40B4-BE49-F238E27FC236}">
                <a16:creationId xmlns:a16="http://schemas.microsoft.com/office/drawing/2014/main" id="{3681992C-7325-31E7-468F-690879C53D18}"/>
              </a:ext>
            </a:extLst>
          </p:cNvPr>
          <p:cNvSpPr txBox="1"/>
          <p:nvPr/>
        </p:nvSpPr>
        <p:spPr>
          <a:xfrm>
            <a:off x="6164711" y="3760754"/>
            <a:ext cx="2171950" cy="892552"/>
          </a:xfrm>
          <a:prstGeom prst="rect">
            <a:avLst/>
          </a:prstGeom>
          <a:noFill/>
        </p:spPr>
        <p:txBody>
          <a:bodyPr wrap="square" rtlCol="0">
            <a:spAutoFit/>
          </a:bodyPr>
          <a:lstStyle/>
          <a:p>
            <a:pPr marL="0" indent="0">
              <a:buNone/>
            </a:pPr>
            <a:r>
              <a:rPr lang="en-US" sz="1000" dirty="0"/>
              <a:t>credit to </a:t>
            </a:r>
            <a:r>
              <a:rPr lang="en-US" sz="1000" dirty="0">
                <a:hlinkClick r:id="rId13"/>
              </a:rPr>
              <a:t>https://www.youtube.com/watch?v=lTc7NU9XpWE&amp;ab_channel=NazimUddin</a:t>
            </a:r>
            <a:endParaRPr lang="en-US" sz="1000" dirty="0"/>
          </a:p>
          <a:p>
            <a:pPr marL="0" indent="0">
              <a:buNone/>
            </a:pPr>
            <a:endParaRPr lang="en-US" sz="1200" dirty="0"/>
          </a:p>
        </p:txBody>
      </p:sp>
      <p:pic>
        <p:nvPicPr>
          <p:cNvPr id="29" name="Picture 28">
            <a:extLst>
              <a:ext uri="{FF2B5EF4-FFF2-40B4-BE49-F238E27FC236}">
                <a16:creationId xmlns:a16="http://schemas.microsoft.com/office/drawing/2014/main" id="{ACC9AC91-4251-36E7-8405-91CE6FDB1811}"/>
              </a:ext>
            </a:extLst>
          </p:cNvPr>
          <p:cNvPicPr>
            <a:picLocks noChangeAspect="1"/>
          </p:cNvPicPr>
          <p:nvPr/>
        </p:nvPicPr>
        <p:blipFill>
          <a:blip r:embed="rId14"/>
          <a:stretch>
            <a:fillRect/>
          </a:stretch>
        </p:blipFill>
        <p:spPr>
          <a:xfrm>
            <a:off x="5880568" y="5499038"/>
            <a:ext cx="2467242" cy="1318544"/>
          </a:xfrm>
          <a:prstGeom prst="rect">
            <a:avLst/>
          </a:prstGeom>
        </p:spPr>
      </p:pic>
      <p:sp>
        <p:nvSpPr>
          <p:cNvPr id="30" name="TextBox 29">
            <a:extLst>
              <a:ext uri="{FF2B5EF4-FFF2-40B4-BE49-F238E27FC236}">
                <a16:creationId xmlns:a16="http://schemas.microsoft.com/office/drawing/2014/main" id="{AC0C4D47-9B24-7F3B-593B-3DBFA1359E4D}"/>
              </a:ext>
            </a:extLst>
          </p:cNvPr>
          <p:cNvSpPr txBox="1"/>
          <p:nvPr/>
        </p:nvSpPr>
        <p:spPr>
          <a:xfrm>
            <a:off x="719592" y="5082001"/>
            <a:ext cx="4684921" cy="1477328"/>
          </a:xfrm>
          <a:prstGeom prst="rect">
            <a:avLst/>
          </a:prstGeom>
          <a:noFill/>
        </p:spPr>
        <p:txBody>
          <a:bodyPr wrap="square" rtlCol="0">
            <a:spAutoFit/>
          </a:bodyPr>
          <a:lstStyle/>
          <a:p>
            <a:r>
              <a:rPr lang="en-US" dirty="0"/>
              <a:t>3.) Boxplot is to find the anomalies in the dataset</a:t>
            </a:r>
          </a:p>
          <a:p>
            <a:endParaRPr lang="en-US" dirty="0"/>
          </a:p>
          <a:p>
            <a:endParaRPr lang="en-US" dirty="0"/>
          </a:p>
          <a:p>
            <a:endParaRPr lang="en-US" dirty="0"/>
          </a:p>
          <a:p>
            <a:r>
              <a:rPr lang="en-US" dirty="0"/>
              <a:t>and more boxplots…</a:t>
            </a:r>
          </a:p>
        </p:txBody>
      </p:sp>
      <p:pic>
        <p:nvPicPr>
          <p:cNvPr id="32" name="Picture 31">
            <a:extLst>
              <a:ext uri="{FF2B5EF4-FFF2-40B4-BE49-F238E27FC236}">
                <a16:creationId xmlns:a16="http://schemas.microsoft.com/office/drawing/2014/main" id="{984E9922-F905-30FB-2883-723478567889}"/>
              </a:ext>
            </a:extLst>
          </p:cNvPr>
          <p:cNvPicPr>
            <a:picLocks noChangeAspect="1"/>
          </p:cNvPicPr>
          <p:nvPr/>
        </p:nvPicPr>
        <p:blipFill>
          <a:blip r:embed="rId15"/>
          <a:stretch>
            <a:fillRect/>
          </a:stretch>
        </p:blipFill>
        <p:spPr>
          <a:xfrm>
            <a:off x="303668" y="5408471"/>
            <a:ext cx="1027480" cy="839545"/>
          </a:xfrm>
          <a:prstGeom prst="rect">
            <a:avLst/>
          </a:prstGeom>
        </p:spPr>
      </p:pic>
      <p:pic>
        <p:nvPicPr>
          <p:cNvPr id="34" name="Picture 33">
            <a:extLst>
              <a:ext uri="{FF2B5EF4-FFF2-40B4-BE49-F238E27FC236}">
                <a16:creationId xmlns:a16="http://schemas.microsoft.com/office/drawing/2014/main" id="{11A1B2DF-9E92-0BE2-0312-B0BDABBE1413}"/>
              </a:ext>
            </a:extLst>
          </p:cNvPr>
          <p:cNvPicPr>
            <a:picLocks noChangeAspect="1"/>
          </p:cNvPicPr>
          <p:nvPr/>
        </p:nvPicPr>
        <p:blipFill>
          <a:blip r:embed="rId16"/>
          <a:stretch>
            <a:fillRect/>
          </a:stretch>
        </p:blipFill>
        <p:spPr>
          <a:xfrm>
            <a:off x="1331148" y="5418279"/>
            <a:ext cx="1090149" cy="832117"/>
          </a:xfrm>
          <a:prstGeom prst="rect">
            <a:avLst/>
          </a:prstGeom>
        </p:spPr>
      </p:pic>
      <p:pic>
        <p:nvPicPr>
          <p:cNvPr id="36" name="Picture 35">
            <a:extLst>
              <a:ext uri="{FF2B5EF4-FFF2-40B4-BE49-F238E27FC236}">
                <a16:creationId xmlns:a16="http://schemas.microsoft.com/office/drawing/2014/main" id="{8A27F04A-E1B9-18BB-D59F-3075F9368B0A}"/>
              </a:ext>
            </a:extLst>
          </p:cNvPr>
          <p:cNvPicPr>
            <a:picLocks noChangeAspect="1"/>
          </p:cNvPicPr>
          <p:nvPr/>
        </p:nvPicPr>
        <p:blipFill>
          <a:blip r:embed="rId17"/>
          <a:stretch>
            <a:fillRect/>
          </a:stretch>
        </p:blipFill>
        <p:spPr>
          <a:xfrm>
            <a:off x="2443993" y="5418279"/>
            <a:ext cx="1027479" cy="811560"/>
          </a:xfrm>
          <a:prstGeom prst="rect">
            <a:avLst/>
          </a:prstGeom>
        </p:spPr>
      </p:pic>
      <p:pic>
        <p:nvPicPr>
          <p:cNvPr id="38" name="Picture 37">
            <a:extLst>
              <a:ext uri="{FF2B5EF4-FFF2-40B4-BE49-F238E27FC236}">
                <a16:creationId xmlns:a16="http://schemas.microsoft.com/office/drawing/2014/main" id="{20BAEE2E-408A-EFCD-823F-6A2ECB152FBA}"/>
              </a:ext>
            </a:extLst>
          </p:cNvPr>
          <p:cNvPicPr>
            <a:picLocks noChangeAspect="1"/>
          </p:cNvPicPr>
          <p:nvPr/>
        </p:nvPicPr>
        <p:blipFill>
          <a:blip r:embed="rId18"/>
          <a:stretch>
            <a:fillRect/>
          </a:stretch>
        </p:blipFill>
        <p:spPr>
          <a:xfrm>
            <a:off x="3459798" y="5408472"/>
            <a:ext cx="1190356" cy="881446"/>
          </a:xfrm>
          <a:prstGeom prst="rect">
            <a:avLst/>
          </a:prstGeom>
        </p:spPr>
      </p:pic>
      <p:pic>
        <p:nvPicPr>
          <p:cNvPr id="40" name="Picture 39">
            <a:extLst>
              <a:ext uri="{FF2B5EF4-FFF2-40B4-BE49-F238E27FC236}">
                <a16:creationId xmlns:a16="http://schemas.microsoft.com/office/drawing/2014/main" id="{AB7D55DD-F397-11B4-1264-7AB75F925ECB}"/>
              </a:ext>
            </a:extLst>
          </p:cNvPr>
          <p:cNvPicPr>
            <a:picLocks noChangeAspect="1"/>
          </p:cNvPicPr>
          <p:nvPr/>
        </p:nvPicPr>
        <p:blipFill>
          <a:blip r:embed="rId19"/>
          <a:stretch>
            <a:fillRect/>
          </a:stretch>
        </p:blipFill>
        <p:spPr>
          <a:xfrm>
            <a:off x="4667108" y="5404129"/>
            <a:ext cx="1134460" cy="885789"/>
          </a:xfrm>
          <a:prstGeom prst="rect">
            <a:avLst/>
          </a:prstGeom>
        </p:spPr>
      </p:pic>
      <p:pic>
        <p:nvPicPr>
          <p:cNvPr id="46" name="Picture 45">
            <a:extLst>
              <a:ext uri="{FF2B5EF4-FFF2-40B4-BE49-F238E27FC236}">
                <a16:creationId xmlns:a16="http://schemas.microsoft.com/office/drawing/2014/main" id="{88EC33A3-1D87-D86A-F9CC-20119911B3FD}"/>
              </a:ext>
            </a:extLst>
          </p:cNvPr>
          <p:cNvPicPr>
            <a:picLocks noChangeAspect="1"/>
          </p:cNvPicPr>
          <p:nvPr/>
        </p:nvPicPr>
        <p:blipFill>
          <a:blip r:embed="rId20"/>
          <a:stretch>
            <a:fillRect/>
          </a:stretch>
        </p:blipFill>
        <p:spPr>
          <a:xfrm>
            <a:off x="6135125" y="4484794"/>
            <a:ext cx="2503736" cy="1021561"/>
          </a:xfrm>
          <a:prstGeom prst="rect">
            <a:avLst/>
          </a:prstGeom>
        </p:spPr>
      </p:pic>
    </p:spTree>
    <p:extLst>
      <p:ext uri="{BB962C8B-B14F-4D97-AF65-F5344CB8AC3E}">
        <p14:creationId xmlns:p14="http://schemas.microsoft.com/office/powerpoint/2010/main" val="3324804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4B42-AE45-F829-A488-13D8F87B55E5}"/>
              </a:ext>
            </a:extLst>
          </p:cNvPr>
          <p:cNvSpPr>
            <a:spLocks noGrp="1"/>
          </p:cNvSpPr>
          <p:nvPr>
            <p:ph type="title"/>
          </p:nvPr>
        </p:nvSpPr>
        <p:spPr>
          <a:xfrm>
            <a:off x="1141413" y="618517"/>
            <a:ext cx="9905998" cy="5163717"/>
          </a:xfrm>
        </p:spPr>
        <p:txBody>
          <a:bodyPr>
            <a:normAutofit/>
          </a:bodyPr>
          <a:lstStyle/>
          <a:p>
            <a:r>
              <a:rPr lang="en-US" sz="5000" dirty="0"/>
              <a:t>Thank You FOR TEACHING ME AI AND machine learning it is so much </a:t>
            </a:r>
            <a:r>
              <a:rPr lang="en-US" sz="5000" dirty="0" err="1"/>
              <a:t>funnnnnn</a:t>
            </a:r>
            <a:br>
              <a:rPr lang="en-US" sz="5000" dirty="0"/>
            </a:br>
            <a:r>
              <a:rPr lang="en-US" sz="1400" dirty="0"/>
              <a:t>sorry for making it so longwinded </a:t>
            </a:r>
            <a:endParaRPr lang="en-US" sz="5000" dirty="0"/>
          </a:p>
        </p:txBody>
      </p:sp>
    </p:spTree>
    <p:extLst>
      <p:ext uri="{BB962C8B-B14F-4D97-AF65-F5344CB8AC3E}">
        <p14:creationId xmlns:p14="http://schemas.microsoft.com/office/powerpoint/2010/main" val="4170711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F8E406-679C-5294-EA54-9534B92DE80A}"/>
              </a:ext>
            </a:extLst>
          </p:cNvPr>
          <p:cNvSpPr>
            <a:spLocks noGrp="1"/>
          </p:cNvSpPr>
          <p:nvPr>
            <p:ph idx="1"/>
          </p:nvPr>
        </p:nvSpPr>
        <p:spPr>
          <a:xfrm>
            <a:off x="1141412" y="300446"/>
            <a:ext cx="9905999" cy="5490755"/>
          </a:xfrm>
        </p:spPr>
        <p:txBody>
          <a:bodyPr>
            <a:noAutofit/>
          </a:bodyPr>
          <a:lstStyle/>
          <a:p>
            <a:pPr marL="0" indent="0">
              <a:buNone/>
            </a:pPr>
            <a:r>
              <a:rPr lang="en-US" sz="2000" dirty="0"/>
              <a:t> </a:t>
            </a:r>
            <a:r>
              <a:rPr lang="en-US" sz="2000" b="1" dirty="0"/>
              <a:t>How the Prediction Task is Defined:</a:t>
            </a:r>
          </a:p>
          <a:p>
            <a:pPr marL="0" indent="0">
              <a:buNone/>
            </a:pPr>
            <a:r>
              <a:rPr lang="en-US" sz="2000" dirty="0"/>
              <a:t>The task is to build machine learning models to predict water quality based on various water properties such as </a:t>
            </a:r>
            <a:r>
              <a:rPr lang="en-US" sz="2000" b="0" dirty="0">
                <a:effectLst/>
                <a:latin typeface="Candara" panose="020E0502030303020204" pitchFamily="34" charset="0"/>
              </a:rPr>
              <a:t>['</a:t>
            </a:r>
            <a:r>
              <a:rPr lang="en-US" sz="2000" b="0" dirty="0" err="1">
                <a:effectLst/>
                <a:latin typeface="Candara" panose="020E0502030303020204" pitchFamily="34" charset="0"/>
              </a:rPr>
              <a:t>ph</a:t>
            </a:r>
            <a:r>
              <a:rPr lang="en-US" sz="2000" b="0" dirty="0">
                <a:effectLst/>
                <a:latin typeface="Candara" panose="020E0502030303020204" pitchFamily="34" charset="0"/>
              </a:rPr>
              <a:t>', 'Hardness', 'Solids', 'Chloramines', 'Sulfate, 'Conductivity', '</a:t>
            </a:r>
            <a:r>
              <a:rPr lang="en-US" sz="2000" b="0" dirty="0" err="1">
                <a:effectLst/>
                <a:latin typeface="Candara" panose="020E0502030303020204" pitchFamily="34" charset="0"/>
              </a:rPr>
              <a:t>Organic_carbon</a:t>
            </a:r>
            <a:r>
              <a:rPr lang="en-US" sz="2000" b="0" dirty="0">
                <a:effectLst/>
                <a:latin typeface="Candara" panose="020E0502030303020204" pitchFamily="34" charset="0"/>
              </a:rPr>
              <a:t>', 'Trihalomethanes', 'Clarity’]</a:t>
            </a:r>
          </a:p>
          <a:p>
            <a:pPr marL="0" indent="0">
              <a:buNone/>
            </a:pPr>
            <a:r>
              <a:rPr lang="en-US" sz="2000" dirty="0"/>
              <a:t>Meaning of the Output Variable:</a:t>
            </a:r>
          </a:p>
          <a:p>
            <a:pPr marL="0" indent="0">
              <a:buNone/>
            </a:pPr>
            <a:r>
              <a:rPr lang="en-US" sz="2000" dirty="0"/>
              <a:t>The output variable, "quality," represents the classification of the water samples. Quality is binary and ‘1’ most likely being clean and ‘0’ being dirty so the models have to use the other various water properties such as </a:t>
            </a:r>
            <a:r>
              <a:rPr lang="en-US" sz="2000" b="0" dirty="0">
                <a:effectLst/>
                <a:latin typeface="Candara" panose="020E0502030303020204" pitchFamily="34" charset="0"/>
              </a:rPr>
              <a:t>['</a:t>
            </a:r>
            <a:r>
              <a:rPr lang="en-US" sz="2000" b="0" dirty="0" err="1">
                <a:effectLst/>
                <a:latin typeface="Candara" panose="020E0502030303020204" pitchFamily="34" charset="0"/>
              </a:rPr>
              <a:t>ph</a:t>
            </a:r>
            <a:r>
              <a:rPr lang="en-US" sz="2000" b="0" dirty="0">
                <a:effectLst/>
                <a:latin typeface="Candara" panose="020E0502030303020204" pitchFamily="34" charset="0"/>
              </a:rPr>
              <a:t>', 'Hardness', 'Solids', 'Chloramines', 'Sulfate, 'Conductivity', '</a:t>
            </a:r>
            <a:r>
              <a:rPr lang="en-US" sz="2000" b="0" dirty="0" err="1">
                <a:effectLst/>
                <a:latin typeface="Candara" panose="020E0502030303020204" pitchFamily="34" charset="0"/>
              </a:rPr>
              <a:t>Organic_carbon</a:t>
            </a:r>
            <a:r>
              <a:rPr lang="en-US" sz="2000" b="0" dirty="0">
                <a:effectLst/>
                <a:latin typeface="Candara" panose="020E0502030303020204" pitchFamily="34" charset="0"/>
              </a:rPr>
              <a:t>', 'Trihalomethanes', 'Clarity’] </a:t>
            </a:r>
            <a:r>
              <a:rPr lang="en-US" sz="2000" dirty="0"/>
              <a:t>to predict if quality is ‘1’ =safe to drink or ‘0’ = unsafe to drink</a:t>
            </a:r>
          </a:p>
        </p:txBody>
      </p:sp>
    </p:spTree>
    <p:extLst>
      <p:ext uri="{BB962C8B-B14F-4D97-AF65-F5344CB8AC3E}">
        <p14:creationId xmlns:p14="http://schemas.microsoft.com/office/powerpoint/2010/main" val="3059723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B6053-956C-0CC3-0C43-33A8D50704C4}"/>
              </a:ext>
            </a:extLst>
          </p:cNvPr>
          <p:cNvSpPr>
            <a:spLocks noGrp="1"/>
          </p:cNvSpPr>
          <p:nvPr>
            <p:ph type="title"/>
          </p:nvPr>
        </p:nvSpPr>
        <p:spPr>
          <a:xfrm>
            <a:off x="1141413" y="1729733"/>
            <a:ext cx="9905998" cy="2313868"/>
          </a:xfrm>
        </p:spPr>
        <p:txBody>
          <a:bodyPr>
            <a:normAutofit/>
          </a:bodyPr>
          <a:lstStyle/>
          <a:p>
            <a:pPr algn="ctr"/>
            <a:r>
              <a:rPr lang="en-US" dirty="0"/>
              <a:t>Step 2:</a:t>
            </a:r>
            <a:br>
              <a:rPr lang="en-US" dirty="0"/>
            </a:br>
            <a:br>
              <a:rPr lang="en-US" dirty="0"/>
            </a:br>
            <a:r>
              <a:rPr lang="en-US" dirty="0"/>
              <a:t>DATA </a:t>
            </a:r>
            <a:r>
              <a:rPr lang="en-US" dirty="0" err="1"/>
              <a:t>PREProcessing</a:t>
            </a:r>
            <a:r>
              <a:rPr lang="en-US" dirty="0"/>
              <a:t>/Feature engineering</a:t>
            </a:r>
          </a:p>
        </p:txBody>
      </p:sp>
      <p:sp>
        <p:nvSpPr>
          <p:cNvPr id="3" name="Content Placeholder 2">
            <a:extLst>
              <a:ext uri="{FF2B5EF4-FFF2-40B4-BE49-F238E27FC236}">
                <a16:creationId xmlns:a16="http://schemas.microsoft.com/office/drawing/2014/main" id="{E38D458D-A116-DD04-B4DA-306531335BF7}"/>
              </a:ext>
            </a:extLst>
          </p:cNvPr>
          <p:cNvSpPr>
            <a:spLocks noGrp="1"/>
          </p:cNvSpPr>
          <p:nvPr>
            <p:ph idx="1"/>
          </p:nvPr>
        </p:nvSpPr>
        <p:spPr>
          <a:xfrm>
            <a:off x="10499834" y="5745481"/>
            <a:ext cx="547577" cy="45719"/>
          </a:xfrm>
        </p:spPr>
        <p:txBody>
          <a:bodyPr>
            <a:normAutofit fontScale="25000" lnSpcReduction="20000"/>
          </a:bodyPr>
          <a:lstStyle/>
          <a:p>
            <a:pPr marL="0" indent="0">
              <a:buNone/>
            </a:pPr>
            <a:r>
              <a:rPr lang="en-US" dirty="0"/>
              <a:t>.</a:t>
            </a:r>
          </a:p>
        </p:txBody>
      </p:sp>
    </p:spTree>
    <p:extLst>
      <p:ext uri="{BB962C8B-B14F-4D97-AF65-F5344CB8AC3E}">
        <p14:creationId xmlns:p14="http://schemas.microsoft.com/office/powerpoint/2010/main" val="157231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5635-91F7-AE1E-8D6E-7DD8DA08A518}"/>
              </a:ext>
            </a:extLst>
          </p:cNvPr>
          <p:cNvSpPr>
            <a:spLocks noGrp="1"/>
          </p:cNvSpPr>
          <p:nvPr>
            <p:ph type="title"/>
          </p:nvPr>
        </p:nvSpPr>
        <p:spPr>
          <a:xfrm>
            <a:off x="1141413" y="104503"/>
            <a:ext cx="5845690" cy="1240970"/>
          </a:xfrm>
        </p:spPr>
        <p:txBody>
          <a:bodyPr>
            <a:normAutofit fontScale="90000"/>
          </a:bodyPr>
          <a:lstStyle/>
          <a:p>
            <a:r>
              <a:rPr lang="en-US" b="0" i="0" dirty="0">
                <a:effectLst/>
                <a:latin typeface="Arial" panose="020B0604020202020204" pitchFamily="34" charset="0"/>
              </a:rPr>
              <a:t>Did you process the features in any way?</a:t>
            </a:r>
            <a:br>
              <a:rPr lang="en-US" dirty="0"/>
            </a:br>
            <a:endParaRPr lang="en-US" dirty="0"/>
          </a:p>
        </p:txBody>
      </p:sp>
      <p:sp>
        <p:nvSpPr>
          <p:cNvPr id="3" name="Content Placeholder 2">
            <a:extLst>
              <a:ext uri="{FF2B5EF4-FFF2-40B4-BE49-F238E27FC236}">
                <a16:creationId xmlns:a16="http://schemas.microsoft.com/office/drawing/2014/main" id="{4D2591B2-25BC-5388-19C0-C3D148B2E1AF}"/>
              </a:ext>
            </a:extLst>
          </p:cNvPr>
          <p:cNvSpPr>
            <a:spLocks noGrp="1"/>
          </p:cNvSpPr>
          <p:nvPr>
            <p:ph idx="1"/>
          </p:nvPr>
        </p:nvSpPr>
        <p:spPr>
          <a:xfrm>
            <a:off x="945662" y="1301091"/>
            <a:ext cx="5886213" cy="4211436"/>
          </a:xfrm>
        </p:spPr>
        <p:txBody>
          <a:bodyPr>
            <a:normAutofit lnSpcReduction="10000"/>
          </a:bodyPr>
          <a:lstStyle/>
          <a:p>
            <a:pPr marL="0" indent="0">
              <a:buNone/>
            </a:pPr>
            <a:r>
              <a:rPr lang="en-US" sz="1200" b="1" u="sng" dirty="0">
                <a:latin typeface="Tw Cen MT (Body)"/>
              </a:rPr>
              <a:t>CHECKING FOR MISSING VALUES</a:t>
            </a:r>
          </a:p>
          <a:p>
            <a:r>
              <a:rPr lang="en-US" sz="1200" dirty="0">
                <a:latin typeface="Tw Cen MT (Body)"/>
              </a:rPr>
              <a:t>.</a:t>
            </a:r>
            <a:r>
              <a:rPr lang="en-US" sz="1200" dirty="0" err="1">
                <a:latin typeface="Tw Cen MT (Body)"/>
              </a:rPr>
              <a:t>isnull</a:t>
            </a:r>
            <a:r>
              <a:rPr lang="en-US" sz="1200" dirty="0">
                <a:latin typeface="Tw Cen MT (Body)"/>
              </a:rPr>
              <a:t>() checks if there is any missing values in each of the columns and .sum() would sum it up giving the total number of missing values in each variable column.</a:t>
            </a:r>
          </a:p>
          <a:p>
            <a:pPr marL="0" indent="0">
              <a:buNone/>
            </a:pPr>
            <a:r>
              <a:rPr lang="en-US" sz="1200" b="1" u="sng" dirty="0">
                <a:latin typeface="Tw Cen MT (Body)"/>
              </a:rPr>
              <a:t>CHECKING FOR DUPLICATED ROWS</a:t>
            </a:r>
            <a:endParaRPr lang="en-US" sz="1200" u="sng" dirty="0">
              <a:latin typeface="Tw Cen MT (Body)"/>
            </a:endParaRPr>
          </a:p>
          <a:p>
            <a:r>
              <a:rPr lang="en-US" sz="1200" dirty="0">
                <a:latin typeface="Tw Cen MT (Body)"/>
              </a:rPr>
              <a:t>.duplicate check if there is rows that are exactly the same and .sum would sum up the rows.</a:t>
            </a:r>
          </a:p>
          <a:p>
            <a:pPr marL="0" indent="0">
              <a:buNone/>
            </a:pPr>
            <a:r>
              <a:rPr lang="en-US" sz="1200" dirty="0">
                <a:latin typeface="Tw Cen MT (Body)"/>
              </a:rPr>
              <a:t>USING ZSCORE TO CHECK FOR ANOMALIES (</a:t>
            </a:r>
            <a:r>
              <a:rPr lang="en-US" sz="1200" dirty="0" err="1">
                <a:latin typeface="Tw Cen MT (Body)"/>
              </a:rPr>
              <a:t>Zscore</a:t>
            </a:r>
            <a:r>
              <a:rPr lang="en-US" sz="1200" dirty="0">
                <a:latin typeface="Tw Cen MT (Body)"/>
              </a:rPr>
              <a:t>= (x-</a:t>
            </a:r>
            <a:r>
              <a:rPr lang="el-GR" sz="1200" b="0" i="0" dirty="0">
                <a:effectLst/>
                <a:latin typeface="Tw Cen MT (Body)"/>
              </a:rPr>
              <a:t>μ</a:t>
            </a:r>
            <a:r>
              <a:rPr lang="en-US" sz="1200" b="0" i="0" dirty="0">
                <a:effectLst/>
                <a:latin typeface="Tw Cen MT (Body)"/>
              </a:rPr>
              <a:t>)/</a:t>
            </a:r>
            <a:r>
              <a:rPr lang="en-US" sz="1200" b="0" i="0" dirty="0" err="1">
                <a:effectLst/>
                <a:latin typeface="Tw Cen MT (Body)"/>
              </a:rPr>
              <a:t>s.d.</a:t>
            </a:r>
            <a:r>
              <a:rPr lang="en-US" sz="1200" b="0" i="0" dirty="0">
                <a:effectLst/>
                <a:latin typeface="Tw Cen MT (Body)"/>
              </a:rPr>
              <a:t> </a:t>
            </a:r>
            <a:r>
              <a:rPr lang="en-US" sz="1200" dirty="0">
                <a:latin typeface="Tw Cen MT (Body)"/>
              </a:rPr>
              <a:t>)</a:t>
            </a:r>
          </a:p>
          <a:p>
            <a:r>
              <a:rPr lang="en-US" sz="1200" dirty="0" err="1">
                <a:latin typeface="Tw Cen MT (Body)"/>
              </a:rPr>
              <a:t>encooperated</a:t>
            </a:r>
            <a:r>
              <a:rPr lang="en-US" sz="1200" dirty="0">
                <a:latin typeface="Tw Cen MT (Body)"/>
              </a:rPr>
              <a:t> z-score from Business </a:t>
            </a:r>
            <a:r>
              <a:rPr lang="en-US" sz="1200" dirty="0" err="1">
                <a:latin typeface="Tw Cen MT (Body)"/>
              </a:rPr>
              <a:t>Statisitics</a:t>
            </a:r>
            <a:r>
              <a:rPr lang="en-US" sz="1200" dirty="0">
                <a:latin typeface="Tw Cen MT (Body)"/>
              </a:rPr>
              <a:t> to be able to find numerical anomalies in each column.</a:t>
            </a:r>
            <a:r>
              <a:rPr lang="en-US" sz="1200" b="0" dirty="0">
                <a:solidFill>
                  <a:srgbClr val="9CDCFE"/>
                </a:solidFill>
                <a:effectLst/>
                <a:latin typeface="Tw Cen MT (Body)"/>
              </a:rPr>
              <a:t> </a:t>
            </a:r>
            <a:r>
              <a:rPr lang="en-US" sz="1100" b="0" dirty="0" err="1">
                <a:solidFill>
                  <a:srgbClr val="9CDCFE"/>
                </a:solidFill>
                <a:effectLst/>
                <a:latin typeface="Tw Cen MT (Body)"/>
              </a:rPr>
              <a:t>indices_numerical_anomalies</a:t>
            </a:r>
            <a:r>
              <a:rPr lang="en-US" sz="1100" b="0" dirty="0">
                <a:solidFill>
                  <a:srgbClr val="CCCCCC"/>
                </a:solidFill>
                <a:effectLst/>
                <a:latin typeface="Tw Cen MT (Body)"/>
              </a:rPr>
              <a:t> </a:t>
            </a:r>
            <a:r>
              <a:rPr lang="en-US" sz="1100" b="0" dirty="0">
                <a:solidFill>
                  <a:srgbClr val="D4D4D4"/>
                </a:solidFill>
                <a:effectLst/>
                <a:latin typeface="Tw Cen MT (Body)"/>
              </a:rPr>
              <a:t>=</a:t>
            </a:r>
            <a:r>
              <a:rPr lang="en-US" sz="1100" b="0" dirty="0">
                <a:solidFill>
                  <a:srgbClr val="CCCCCC"/>
                </a:solidFill>
                <a:effectLst/>
                <a:latin typeface="Tw Cen MT (Body)"/>
              </a:rPr>
              <a:t> </a:t>
            </a:r>
            <a:r>
              <a:rPr lang="en-US" sz="1100" b="0" dirty="0" err="1">
                <a:solidFill>
                  <a:srgbClr val="9CDCFE"/>
                </a:solidFill>
                <a:effectLst/>
                <a:latin typeface="Tw Cen MT (Body)"/>
              </a:rPr>
              <a:t>z_scores</a:t>
            </a:r>
            <a:r>
              <a:rPr lang="en-US" sz="1100" b="0" dirty="0" err="1">
                <a:solidFill>
                  <a:srgbClr val="CCCCCC"/>
                </a:solidFill>
                <a:effectLst/>
                <a:latin typeface="Tw Cen MT (Body)"/>
              </a:rPr>
              <a:t>.</a:t>
            </a:r>
            <a:r>
              <a:rPr lang="en-US" sz="1100" b="0" dirty="0" err="1">
                <a:solidFill>
                  <a:srgbClr val="DCDCAA"/>
                </a:solidFill>
                <a:effectLst/>
                <a:latin typeface="Tw Cen MT (Body)"/>
              </a:rPr>
              <a:t>abs</a:t>
            </a:r>
            <a:r>
              <a:rPr lang="en-US" sz="1100" b="0" dirty="0">
                <a:solidFill>
                  <a:srgbClr val="CCCCCC"/>
                </a:solidFill>
                <a:effectLst/>
                <a:latin typeface="Tw Cen MT (Body)"/>
              </a:rPr>
              <a:t>().</a:t>
            </a:r>
            <a:r>
              <a:rPr lang="en-US" sz="1100" b="0" dirty="0" err="1">
                <a:solidFill>
                  <a:srgbClr val="DCDCAA"/>
                </a:solidFill>
                <a:effectLst/>
                <a:latin typeface="Tw Cen MT (Body)"/>
              </a:rPr>
              <a:t>gt</a:t>
            </a:r>
            <a:r>
              <a:rPr lang="en-US" sz="1100" b="0" dirty="0">
                <a:solidFill>
                  <a:srgbClr val="CCCCCC"/>
                </a:solidFill>
                <a:effectLst/>
                <a:latin typeface="Tw Cen MT (Body)"/>
              </a:rPr>
              <a:t>(</a:t>
            </a:r>
            <a:r>
              <a:rPr lang="en-US" sz="1100" b="0" dirty="0" err="1">
                <a:solidFill>
                  <a:srgbClr val="9CDCFE"/>
                </a:solidFill>
                <a:effectLst/>
                <a:latin typeface="Tw Cen MT (Body)"/>
              </a:rPr>
              <a:t>z_score_limit</a:t>
            </a:r>
            <a:r>
              <a:rPr lang="en-US" sz="1100" b="0" dirty="0">
                <a:solidFill>
                  <a:srgbClr val="CCCCCC"/>
                </a:solidFill>
                <a:effectLst/>
                <a:latin typeface="Tw Cen MT (Body)"/>
              </a:rPr>
              <a:t>).</a:t>
            </a:r>
            <a:r>
              <a:rPr lang="en-US" sz="1100" b="0" dirty="0">
                <a:solidFill>
                  <a:srgbClr val="DCDCAA"/>
                </a:solidFill>
                <a:effectLst/>
                <a:latin typeface="Tw Cen MT (Body)"/>
              </a:rPr>
              <a:t>any</a:t>
            </a:r>
            <a:r>
              <a:rPr lang="en-US" sz="1100" b="0" dirty="0">
                <a:solidFill>
                  <a:srgbClr val="CCCCCC"/>
                </a:solidFill>
                <a:effectLst/>
                <a:latin typeface="Tw Cen MT (Body)"/>
              </a:rPr>
              <a:t>(</a:t>
            </a:r>
            <a:r>
              <a:rPr lang="en-US" sz="1100" b="0" dirty="0">
                <a:solidFill>
                  <a:srgbClr val="9CDCFE"/>
                </a:solidFill>
                <a:effectLst/>
                <a:latin typeface="Tw Cen MT (Body)"/>
              </a:rPr>
              <a:t>axis</a:t>
            </a:r>
            <a:r>
              <a:rPr lang="en-US" sz="1100" b="0" dirty="0">
                <a:solidFill>
                  <a:srgbClr val="D4D4D4"/>
                </a:solidFill>
                <a:effectLst/>
                <a:latin typeface="Tw Cen MT (Body)"/>
              </a:rPr>
              <a:t>=</a:t>
            </a:r>
            <a:r>
              <a:rPr lang="en-US" sz="1100" b="0" dirty="0">
                <a:solidFill>
                  <a:srgbClr val="B5CEA8"/>
                </a:solidFill>
                <a:effectLst/>
                <a:latin typeface="Tw Cen MT (Body)"/>
              </a:rPr>
              <a:t>1</a:t>
            </a:r>
            <a:r>
              <a:rPr lang="en-US" sz="1100" b="0" dirty="0">
                <a:solidFill>
                  <a:srgbClr val="CCCCCC"/>
                </a:solidFill>
                <a:effectLst/>
                <a:latin typeface="Tw Cen MT (Body)"/>
              </a:rPr>
              <a:t>).</a:t>
            </a:r>
            <a:r>
              <a:rPr lang="en-US" sz="1100" dirty="0">
                <a:latin typeface="Tw Cen MT (Body)"/>
              </a:rPr>
              <a:t> </a:t>
            </a:r>
            <a:r>
              <a:rPr lang="en-US" sz="1200" b="0" i="0" dirty="0" err="1">
                <a:effectLst/>
                <a:latin typeface="Tw Cen MT (Body)"/>
              </a:rPr>
              <a:t>gt</a:t>
            </a:r>
            <a:r>
              <a:rPr lang="en-US" sz="1200" b="0" i="0" dirty="0">
                <a:effectLst/>
                <a:latin typeface="Tw Cen MT (Body)"/>
              </a:rPr>
              <a:t>() is an element-wise comparison, checking if each element of the </a:t>
            </a:r>
            <a:r>
              <a:rPr lang="en-US" sz="1200" b="0" i="0" dirty="0" err="1">
                <a:effectLst/>
                <a:latin typeface="Tw Cen MT (Body)"/>
              </a:rPr>
              <a:t>DataFrame</a:t>
            </a:r>
            <a:r>
              <a:rPr lang="en-US" sz="1200" b="0" i="0" dirty="0">
                <a:effectLst/>
                <a:latin typeface="Tw Cen MT (Body)"/>
              </a:rPr>
              <a:t> is greater than a specified value          -&gt; this line of code is done by ChatGPT</a:t>
            </a:r>
            <a:r>
              <a:rPr lang="en-US" sz="1200" dirty="0">
                <a:latin typeface="Tw Cen MT (Body)"/>
              </a:rPr>
              <a:t>. </a:t>
            </a:r>
          </a:p>
          <a:p>
            <a:pPr marL="0" indent="0">
              <a:buNone/>
            </a:pPr>
            <a:r>
              <a:rPr lang="en-US" sz="1200" dirty="0">
                <a:latin typeface="Tw Cen MT (Body)"/>
              </a:rPr>
              <a:t>Then I dropped the rows that had more than 1 missing values or had any anomalies</a:t>
            </a:r>
          </a:p>
          <a:p>
            <a:pPr marL="0" indent="0">
              <a:buNone/>
            </a:pPr>
            <a:r>
              <a:rPr lang="en-US" sz="1200" u="sng" dirty="0">
                <a:latin typeface="Tw Cen MT (Body)"/>
              </a:rPr>
              <a:t>COMBINING THE ROWS THAT HAVE MISSING VALUES AND ANOMALIES TO DROP</a:t>
            </a:r>
          </a:p>
          <a:p>
            <a:r>
              <a:rPr lang="en-US" sz="1200" b="0" i="0" dirty="0">
                <a:effectLst/>
                <a:latin typeface="Tw Cen MT (Body)"/>
              </a:rPr>
              <a:t>As the numb</a:t>
            </a:r>
            <a:r>
              <a:rPr lang="en-US" sz="1200" dirty="0">
                <a:latin typeface="Tw Cen MT (Body)"/>
              </a:rPr>
              <a:t>er of rows dropped is less than 10% (&lt;300) rows, it would have some but insufficient impact on the models, hence they can be dropped</a:t>
            </a:r>
            <a:endParaRPr lang="en-US" sz="1200" b="0" i="0" dirty="0">
              <a:effectLst/>
              <a:latin typeface="Tw Cen MT (Body)"/>
            </a:endParaRPr>
          </a:p>
        </p:txBody>
      </p:sp>
      <p:sp>
        <p:nvSpPr>
          <p:cNvPr id="4" name="TextBox 3">
            <a:extLst>
              <a:ext uri="{FF2B5EF4-FFF2-40B4-BE49-F238E27FC236}">
                <a16:creationId xmlns:a16="http://schemas.microsoft.com/office/drawing/2014/main" id="{4884A0D7-0C21-4E2A-48B7-EE06B55B91E0}"/>
              </a:ext>
            </a:extLst>
          </p:cNvPr>
          <p:cNvSpPr txBox="1"/>
          <p:nvPr/>
        </p:nvSpPr>
        <p:spPr>
          <a:xfrm>
            <a:off x="945662" y="976141"/>
            <a:ext cx="4496192" cy="369332"/>
          </a:xfrm>
          <a:prstGeom prst="rect">
            <a:avLst/>
          </a:prstGeom>
          <a:noFill/>
        </p:spPr>
        <p:txBody>
          <a:bodyPr wrap="square" rtlCol="0">
            <a:spAutoFit/>
          </a:bodyPr>
          <a:lstStyle/>
          <a:p>
            <a:r>
              <a:rPr lang="en-US" u="sng" dirty="0"/>
              <a:t>2.1 Identifying missing values and anomalies</a:t>
            </a:r>
          </a:p>
        </p:txBody>
      </p:sp>
      <p:pic>
        <p:nvPicPr>
          <p:cNvPr id="8" name="Picture 7">
            <a:extLst>
              <a:ext uri="{FF2B5EF4-FFF2-40B4-BE49-F238E27FC236}">
                <a16:creationId xmlns:a16="http://schemas.microsoft.com/office/drawing/2014/main" id="{5C194ED1-8122-8E9C-A26E-3E1FA8BC08EC}"/>
              </a:ext>
            </a:extLst>
          </p:cNvPr>
          <p:cNvPicPr>
            <a:picLocks noChangeAspect="1"/>
          </p:cNvPicPr>
          <p:nvPr/>
        </p:nvPicPr>
        <p:blipFill>
          <a:blip r:embed="rId2"/>
          <a:stretch>
            <a:fillRect/>
          </a:stretch>
        </p:blipFill>
        <p:spPr>
          <a:xfrm>
            <a:off x="6987103" y="322216"/>
            <a:ext cx="4195882" cy="5372362"/>
          </a:xfrm>
          <a:prstGeom prst="rect">
            <a:avLst/>
          </a:prstGeom>
        </p:spPr>
      </p:pic>
      <p:pic>
        <p:nvPicPr>
          <p:cNvPr id="11" name="Picture 10">
            <a:extLst>
              <a:ext uri="{FF2B5EF4-FFF2-40B4-BE49-F238E27FC236}">
                <a16:creationId xmlns:a16="http://schemas.microsoft.com/office/drawing/2014/main" id="{BE5948C9-4745-4937-AF60-2501BCD96626}"/>
              </a:ext>
            </a:extLst>
          </p:cNvPr>
          <p:cNvPicPr>
            <a:picLocks noChangeAspect="1"/>
          </p:cNvPicPr>
          <p:nvPr/>
        </p:nvPicPr>
        <p:blipFill>
          <a:blip r:embed="rId3"/>
          <a:stretch>
            <a:fillRect/>
          </a:stretch>
        </p:blipFill>
        <p:spPr>
          <a:xfrm>
            <a:off x="7177753" y="571681"/>
            <a:ext cx="2622739" cy="172297"/>
          </a:xfrm>
          <a:prstGeom prst="rect">
            <a:avLst/>
          </a:prstGeom>
        </p:spPr>
      </p:pic>
    </p:spTree>
    <p:extLst>
      <p:ext uri="{BB962C8B-B14F-4D97-AF65-F5344CB8AC3E}">
        <p14:creationId xmlns:p14="http://schemas.microsoft.com/office/powerpoint/2010/main" val="679350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2CF8E-171F-45EB-5A0F-8BB91F395B41}"/>
              </a:ext>
            </a:extLst>
          </p:cNvPr>
          <p:cNvSpPr>
            <a:spLocks noGrp="1"/>
          </p:cNvSpPr>
          <p:nvPr>
            <p:ph type="title"/>
          </p:nvPr>
        </p:nvSpPr>
        <p:spPr>
          <a:xfrm>
            <a:off x="1141412" y="173041"/>
            <a:ext cx="9905998" cy="479542"/>
          </a:xfrm>
        </p:spPr>
        <p:txBody>
          <a:bodyPr>
            <a:normAutofit fontScale="90000"/>
          </a:bodyPr>
          <a:lstStyle/>
          <a:p>
            <a:r>
              <a:rPr lang="en-US" dirty="0"/>
              <a:t>2.2 Dropping rows and imputing</a:t>
            </a:r>
          </a:p>
        </p:txBody>
      </p:sp>
      <p:sp>
        <p:nvSpPr>
          <p:cNvPr id="3" name="Content Placeholder 2">
            <a:extLst>
              <a:ext uri="{FF2B5EF4-FFF2-40B4-BE49-F238E27FC236}">
                <a16:creationId xmlns:a16="http://schemas.microsoft.com/office/drawing/2014/main" id="{FCD3E6AC-D0CB-859A-5613-8DA5C1206C18}"/>
              </a:ext>
            </a:extLst>
          </p:cNvPr>
          <p:cNvSpPr>
            <a:spLocks noGrp="1"/>
          </p:cNvSpPr>
          <p:nvPr>
            <p:ph idx="1"/>
          </p:nvPr>
        </p:nvSpPr>
        <p:spPr>
          <a:xfrm>
            <a:off x="563646" y="659924"/>
            <a:ext cx="6228496" cy="2753672"/>
          </a:xfrm>
        </p:spPr>
        <p:txBody>
          <a:bodyPr>
            <a:normAutofit/>
          </a:bodyPr>
          <a:lstStyle/>
          <a:p>
            <a:pPr marL="0" indent="0">
              <a:buNone/>
            </a:pPr>
            <a:r>
              <a:rPr lang="en-US" sz="1400" dirty="0"/>
              <a:t>After combining the rows with more than 1 missing value and anomalies, I dropped these rows </a:t>
            </a:r>
          </a:p>
          <a:p>
            <a:pPr marL="0" indent="0">
              <a:buNone/>
            </a:pPr>
            <a:r>
              <a:rPr lang="en-US" sz="1400" b="1" u="sng" dirty="0"/>
              <a:t>USING SIMPLEIMPUTER (MEDIAN)</a:t>
            </a:r>
          </a:p>
          <a:p>
            <a:pPr marL="0" indent="0">
              <a:buNone/>
            </a:pPr>
            <a:r>
              <a:rPr lang="en-US" sz="1400" dirty="0"/>
              <a:t>I used median as the median is less sensitive to extreme values compared to the mean and by imputing, I would fill up the rows with one missing value </a:t>
            </a:r>
          </a:p>
          <a:p>
            <a:pPr marL="0" indent="0">
              <a:buNone/>
            </a:pPr>
            <a:r>
              <a:rPr lang="en-US" sz="1400" b="1" u="sng" dirty="0"/>
              <a:t>SAVING THE IMPUTED DATA INTO A .XLSX FILE</a:t>
            </a:r>
          </a:p>
          <a:p>
            <a:pPr marL="0" indent="0">
              <a:buNone/>
            </a:pPr>
            <a:r>
              <a:rPr lang="en-US" sz="1400" dirty="0"/>
              <a:t>This is for me to check if the values have actually been imputed as python only prints the top and bottom of the dataset and is not a good confirmation if data is imputed.</a:t>
            </a:r>
          </a:p>
          <a:p>
            <a:pPr marL="0" indent="0">
              <a:buNone/>
            </a:pPr>
            <a:endParaRPr lang="en-US" sz="1600" dirty="0"/>
          </a:p>
        </p:txBody>
      </p:sp>
      <p:pic>
        <p:nvPicPr>
          <p:cNvPr id="5" name="Picture 4">
            <a:extLst>
              <a:ext uri="{FF2B5EF4-FFF2-40B4-BE49-F238E27FC236}">
                <a16:creationId xmlns:a16="http://schemas.microsoft.com/office/drawing/2014/main" id="{D8F654FC-B985-33AB-F63B-6C3F64359487}"/>
              </a:ext>
            </a:extLst>
          </p:cNvPr>
          <p:cNvPicPr>
            <a:picLocks noChangeAspect="1"/>
          </p:cNvPicPr>
          <p:nvPr/>
        </p:nvPicPr>
        <p:blipFill>
          <a:blip r:embed="rId2"/>
          <a:stretch>
            <a:fillRect/>
          </a:stretch>
        </p:blipFill>
        <p:spPr>
          <a:xfrm>
            <a:off x="8615751" y="-12358"/>
            <a:ext cx="2176712" cy="1164155"/>
          </a:xfrm>
          <a:prstGeom prst="rect">
            <a:avLst/>
          </a:prstGeom>
        </p:spPr>
      </p:pic>
      <p:pic>
        <p:nvPicPr>
          <p:cNvPr id="7" name="Picture 6">
            <a:extLst>
              <a:ext uri="{FF2B5EF4-FFF2-40B4-BE49-F238E27FC236}">
                <a16:creationId xmlns:a16="http://schemas.microsoft.com/office/drawing/2014/main" id="{88B1835A-AD14-2D58-1979-A7806F49B611}"/>
              </a:ext>
            </a:extLst>
          </p:cNvPr>
          <p:cNvPicPr>
            <a:picLocks noChangeAspect="1"/>
          </p:cNvPicPr>
          <p:nvPr/>
        </p:nvPicPr>
        <p:blipFill>
          <a:blip r:embed="rId3"/>
          <a:stretch>
            <a:fillRect/>
          </a:stretch>
        </p:blipFill>
        <p:spPr>
          <a:xfrm>
            <a:off x="7817815" y="1139454"/>
            <a:ext cx="4170985" cy="2183938"/>
          </a:xfrm>
          <a:prstGeom prst="rect">
            <a:avLst/>
          </a:prstGeom>
        </p:spPr>
      </p:pic>
      <p:pic>
        <p:nvPicPr>
          <p:cNvPr id="9" name="Picture 8">
            <a:extLst>
              <a:ext uri="{FF2B5EF4-FFF2-40B4-BE49-F238E27FC236}">
                <a16:creationId xmlns:a16="http://schemas.microsoft.com/office/drawing/2014/main" id="{EA6C6F44-8C7F-C840-CE4C-7CE913D01CA7}"/>
              </a:ext>
            </a:extLst>
          </p:cNvPr>
          <p:cNvPicPr>
            <a:picLocks noChangeAspect="1"/>
          </p:cNvPicPr>
          <p:nvPr/>
        </p:nvPicPr>
        <p:blipFill>
          <a:blip r:embed="rId4"/>
          <a:stretch>
            <a:fillRect/>
          </a:stretch>
        </p:blipFill>
        <p:spPr>
          <a:xfrm>
            <a:off x="6045944" y="3285397"/>
            <a:ext cx="3006013" cy="2753672"/>
          </a:xfrm>
          <a:prstGeom prst="rect">
            <a:avLst/>
          </a:prstGeom>
        </p:spPr>
      </p:pic>
      <p:sp>
        <p:nvSpPr>
          <p:cNvPr id="12" name="TextBox 11">
            <a:extLst>
              <a:ext uri="{FF2B5EF4-FFF2-40B4-BE49-F238E27FC236}">
                <a16:creationId xmlns:a16="http://schemas.microsoft.com/office/drawing/2014/main" id="{C040197C-93B8-5E53-C151-7966B56B90AA}"/>
              </a:ext>
            </a:extLst>
          </p:cNvPr>
          <p:cNvSpPr txBox="1"/>
          <p:nvPr/>
        </p:nvSpPr>
        <p:spPr>
          <a:xfrm>
            <a:off x="563646" y="3285397"/>
            <a:ext cx="4845538" cy="2862322"/>
          </a:xfrm>
          <a:prstGeom prst="rect">
            <a:avLst/>
          </a:prstGeom>
          <a:noFill/>
        </p:spPr>
        <p:txBody>
          <a:bodyPr wrap="square" rtlCol="0">
            <a:spAutoFit/>
          </a:bodyPr>
          <a:lstStyle/>
          <a:p>
            <a:r>
              <a:rPr lang="en-US" sz="1400" b="1" u="sng" dirty="0"/>
              <a:t>FINDING DROPPING WHICH COLUMN WOULD GIVE THE BEST ACC, AUC, F1, RECALL AND PRECISION using KNN to test</a:t>
            </a:r>
          </a:p>
          <a:p>
            <a:r>
              <a:rPr lang="en-US" sz="1400" dirty="0"/>
              <a:t>In conclusion it was </a:t>
            </a:r>
            <a:r>
              <a:rPr lang="en-US" sz="1400" dirty="0" err="1"/>
              <a:t>ph</a:t>
            </a:r>
            <a:r>
              <a:rPr lang="en-US" sz="1400" dirty="0"/>
              <a:t>, after setting a random state and assuming all other models would be the same as results of the KNN model.</a:t>
            </a:r>
          </a:p>
          <a:p>
            <a:r>
              <a:rPr lang="en-US" sz="1400" dirty="0"/>
              <a:t>However, since I put it as random state, it would give an inaccurate estimate to which feature to drop but when I remove random state the feature to drop always changes so, I have decided to not drop </a:t>
            </a:r>
            <a:r>
              <a:rPr lang="en-US" sz="1400" dirty="0" err="1"/>
              <a:t>ph</a:t>
            </a:r>
            <a:endParaRPr lang="en-US" sz="1400" dirty="0"/>
          </a:p>
          <a:p>
            <a:endParaRPr lang="en-US" sz="1400" dirty="0"/>
          </a:p>
          <a:p>
            <a:endParaRPr lang="en-US" sz="1400" dirty="0"/>
          </a:p>
          <a:p>
            <a:r>
              <a:rPr lang="en-US" sz="2000" dirty="0"/>
              <a:t>As there is no non-numerical data, one-hot encoding is not needed.</a:t>
            </a:r>
          </a:p>
        </p:txBody>
      </p:sp>
      <p:pic>
        <p:nvPicPr>
          <p:cNvPr id="14" name="Picture 13">
            <a:extLst>
              <a:ext uri="{FF2B5EF4-FFF2-40B4-BE49-F238E27FC236}">
                <a16:creationId xmlns:a16="http://schemas.microsoft.com/office/drawing/2014/main" id="{A57F8BB7-0CB8-C39A-83EF-E4E3AF32A994}"/>
              </a:ext>
            </a:extLst>
          </p:cNvPr>
          <p:cNvPicPr>
            <a:picLocks noChangeAspect="1"/>
          </p:cNvPicPr>
          <p:nvPr/>
        </p:nvPicPr>
        <p:blipFill>
          <a:blip r:embed="rId5"/>
          <a:stretch>
            <a:fillRect/>
          </a:stretch>
        </p:blipFill>
        <p:spPr>
          <a:xfrm>
            <a:off x="9051957" y="3072546"/>
            <a:ext cx="3140043" cy="2966523"/>
          </a:xfrm>
          <a:prstGeom prst="rect">
            <a:avLst/>
          </a:prstGeom>
        </p:spPr>
      </p:pic>
    </p:spTree>
    <p:extLst>
      <p:ext uri="{BB962C8B-B14F-4D97-AF65-F5344CB8AC3E}">
        <p14:creationId xmlns:p14="http://schemas.microsoft.com/office/powerpoint/2010/main" val="172483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BB4F0-4D9A-DE09-DE5F-3FEDF204DC78}"/>
              </a:ext>
            </a:extLst>
          </p:cNvPr>
          <p:cNvSpPr>
            <a:spLocks noGrp="1"/>
          </p:cNvSpPr>
          <p:nvPr>
            <p:ph type="title"/>
          </p:nvPr>
        </p:nvSpPr>
        <p:spPr>
          <a:xfrm>
            <a:off x="1141413" y="101600"/>
            <a:ext cx="9905998" cy="687754"/>
          </a:xfrm>
        </p:spPr>
        <p:txBody>
          <a:bodyPr/>
          <a:lstStyle/>
          <a:p>
            <a:r>
              <a:rPr lang="en-US" dirty="0"/>
              <a:t>2.3 Data visualization after imputing</a:t>
            </a:r>
          </a:p>
        </p:txBody>
      </p:sp>
      <p:pic>
        <p:nvPicPr>
          <p:cNvPr id="5" name="Content Placeholder 4">
            <a:extLst>
              <a:ext uri="{FF2B5EF4-FFF2-40B4-BE49-F238E27FC236}">
                <a16:creationId xmlns:a16="http://schemas.microsoft.com/office/drawing/2014/main" id="{2F0AF527-AB7C-6791-88EA-4FE46AF79A2A}"/>
              </a:ext>
            </a:extLst>
          </p:cNvPr>
          <p:cNvPicPr>
            <a:picLocks noGrp="1" noChangeAspect="1"/>
          </p:cNvPicPr>
          <p:nvPr>
            <p:ph idx="1"/>
          </p:nvPr>
        </p:nvPicPr>
        <p:blipFill>
          <a:blip r:embed="rId2"/>
          <a:stretch>
            <a:fillRect/>
          </a:stretch>
        </p:blipFill>
        <p:spPr>
          <a:xfrm>
            <a:off x="471156" y="719251"/>
            <a:ext cx="4275190" cy="2408129"/>
          </a:xfrm>
        </p:spPr>
      </p:pic>
      <p:pic>
        <p:nvPicPr>
          <p:cNvPr id="7" name="Picture 6">
            <a:extLst>
              <a:ext uri="{FF2B5EF4-FFF2-40B4-BE49-F238E27FC236}">
                <a16:creationId xmlns:a16="http://schemas.microsoft.com/office/drawing/2014/main" id="{FFF46E1C-6398-C80C-88BC-BEC2B7CFFB14}"/>
              </a:ext>
            </a:extLst>
          </p:cNvPr>
          <p:cNvPicPr>
            <a:picLocks noChangeAspect="1"/>
          </p:cNvPicPr>
          <p:nvPr/>
        </p:nvPicPr>
        <p:blipFill>
          <a:blip r:embed="rId3"/>
          <a:stretch>
            <a:fillRect/>
          </a:stretch>
        </p:blipFill>
        <p:spPr>
          <a:xfrm>
            <a:off x="6283266" y="690396"/>
            <a:ext cx="5891768" cy="4678375"/>
          </a:xfrm>
          <a:prstGeom prst="rect">
            <a:avLst/>
          </a:prstGeom>
        </p:spPr>
      </p:pic>
      <p:pic>
        <p:nvPicPr>
          <p:cNvPr id="9" name="Picture 8">
            <a:extLst>
              <a:ext uri="{FF2B5EF4-FFF2-40B4-BE49-F238E27FC236}">
                <a16:creationId xmlns:a16="http://schemas.microsoft.com/office/drawing/2014/main" id="{1A9EE2C5-72B7-820D-4B5C-E021E6D52DD2}"/>
              </a:ext>
            </a:extLst>
          </p:cNvPr>
          <p:cNvPicPr>
            <a:picLocks noChangeAspect="1"/>
          </p:cNvPicPr>
          <p:nvPr/>
        </p:nvPicPr>
        <p:blipFill>
          <a:blip r:embed="rId4"/>
          <a:stretch>
            <a:fillRect/>
          </a:stretch>
        </p:blipFill>
        <p:spPr>
          <a:xfrm>
            <a:off x="1741523" y="3187089"/>
            <a:ext cx="1402364" cy="1115884"/>
          </a:xfrm>
          <a:prstGeom prst="rect">
            <a:avLst/>
          </a:prstGeom>
        </p:spPr>
      </p:pic>
      <p:pic>
        <p:nvPicPr>
          <p:cNvPr id="11" name="Picture 10">
            <a:extLst>
              <a:ext uri="{FF2B5EF4-FFF2-40B4-BE49-F238E27FC236}">
                <a16:creationId xmlns:a16="http://schemas.microsoft.com/office/drawing/2014/main" id="{3D7F5A42-CC61-789E-5513-E97030B712F9}"/>
              </a:ext>
            </a:extLst>
          </p:cNvPr>
          <p:cNvPicPr>
            <a:picLocks noChangeAspect="1"/>
          </p:cNvPicPr>
          <p:nvPr/>
        </p:nvPicPr>
        <p:blipFill>
          <a:blip r:embed="rId5"/>
          <a:stretch>
            <a:fillRect/>
          </a:stretch>
        </p:blipFill>
        <p:spPr>
          <a:xfrm>
            <a:off x="3132696" y="3195193"/>
            <a:ext cx="1487247" cy="1167489"/>
          </a:xfrm>
          <a:prstGeom prst="rect">
            <a:avLst/>
          </a:prstGeom>
        </p:spPr>
      </p:pic>
      <p:pic>
        <p:nvPicPr>
          <p:cNvPr id="13" name="Picture 12">
            <a:extLst>
              <a:ext uri="{FF2B5EF4-FFF2-40B4-BE49-F238E27FC236}">
                <a16:creationId xmlns:a16="http://schemas.microsoft.com/office/drawing/2014/main" id="{5B795F4B-C45F-C5BA-1501-071C7AE4D925}"/>
              </a:ext>
            </a:extLst>
          </p:cNvPr>
          <p:cNvPicPr>
            <a:picLocks noChangeAspect="1"/>
          </p:cNvPicPr>
          <p:nvPr/>
        </p:nvPicPr>
        <p:blipFill>
          <a:blip r:embed="rId6"/>
          <a:stretch>
            <a:fillRect/>
          </a:stretch>
        </p:blipFill>
        <p:spPr>
          <a:xfrm>
            <a:off x="410829" y="3124584"/>
            <a:ext cx="1349654" cy="1212073"/>
          </a:xfrm>
          <a:prstGeom prst="rect">
            <a:avLst/>
          </a:prstGeom>
        </p:spPr>
      </p:pic>
      <p:sp>
        <p:nvSpPr>
          <p:cNvPr id="14" name="AutoShape 2">
            <a:extLst>
              <a:ext uri="{FF2B5EF4-FFF2-40B4-BE49-F238E27FC236}">
                <a16:creationId xmlns:a16="http://schemas.microsoft.com/office/drawing/2014/main" id="{5AB6A280-0527-70C7-AEEA-1E7F6556C69D}"/>
              </a:ext>
            </a:extLst>
          </p:cNvPr>
          <p:cNvSpPr>
            <a:spLocks noChangeAspect="1" noChangeArrowheads="1"/>
          </p:cNvSpPr>
          <p:nvPr/>
        </p:nvSpPr>
        <p:spPr bwMode="auto">
          <a:xfrm>
            <a:off x="3063997" y="1506815"/>
            <a:ext cx="106140" cy="1272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6">
            <a:extLst>
              <a:ext uri="{FF2B5EF4-FFF2-40B4-BE49-F238E27FC236}">
                <a16:creationId xmlns:a16="http://schemas.microsoft.com/office/drawing/2014/main" id="{1EC950D2-F527-265F-120F-BF06594EF95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a:extLst>
              <a:ext uri="{FF2B5EF4-FFF2-40B4-BE49-F238E27FC236}">
                <a16:creationId xmlns:a16="http://schemas.microsoft.com/office/drawing/2014/main" id="{8E735116-0934-97B8-ABFC-EFBC13FF3D87}"/>
              </a:ext>
            </a:extLst>
          </p:cNvPr>
          <p:cNvPicPr>
            <a:picLocks noChangeAspect="1"/>
          </p:cNvPicPr>
          <p:nvPr/>
        </p:nvPicPr>
        <p:blipFill>
          <a:blip r:embed="rId7"/>
          <a:stretch>
            <a:fillRect/>
          </a:stretch>
        </p:blipFill>
        <p:spPr>
          <a:xfrm>
            <a:off x="4619943" y="3195193"/>
            <a:ext cx="1556254" cy="1188080"/>
          </a:xfrm>
          <a:prstGeom prst="rect">
            <a:avLst/>
          </a:prstGeom>
        </p:spPr>
      </p:pic>
      <p:pic>
        <p:nvPicPr>
          <p:cNvPr id="20" name="Picture 19">
            <a:extLst>
              <a:ext uri="{FF2B5EF4-FFF2-40B4-BE49-F238E27FC236}">
                <a16:creationId xmlns:a16="http://schemas.microsoft.com/office/drawing/2014/main" id="{10BA2A1C-BDF7-7A2C-3CB2-31D3E920590C}"/>
              </a:ext>
            </a:extLst>
          </p:cNvPr>
          <p:cNvPicPr>
            <a:picLocks noChangeAspect="1"/>
          </p:cNvPicPr>
          <p:nvPr/>
        </p:nvPicPr>
        <p:blipFill>
          <a:blip r:embed="rId8"/>
          <a:stretch>
            <a:fillRect/>
          </a:stretch>
        </p:blipFill>
        <p:spPr>
          <a:xfrm>
            <a:off x="4746346" y="2008699"/>
            <a:ext cx="1432683" cy="1115885"/>
          </a:xfrm>
          <a:prstGeom prst="rect">
            <a:avLst/>
          </a:prstGeom>
        </p:spPr>
      </p:pic>
      <p:pic>
        <p:nvPicPr>
          <p:cNvPr id="22" name="Picture 21">
            <a:extLst>
              <a:ext uri="{FF2B5EF4-FFF2-40B4-BE49-F238E27FC236}">
                <a16:creationId xmlns:a16="http://schemas.microsoft.com/office/drawing/2014/main" id="{91391C47-013B-5BFB-CFB3-29BC0A33B6C7}"/>
              </a:ext>
            </a:extLst>
          </p:cNvPr>
          <p:cNvPicPr>
            <a:picLocks noChangeAspect="1"/>
          </p:cNvPicPr>
          <p:nvPr/>
        </p:nvPicPr>
        <p:blipFill>
          <a:blip r:embed="rId9"/>
          <a:stretch>
            <a:fillRect/>
          </a:stretch>
        </p:blipFill>
        <p:spPr>
          <a:xfrm>
            <a:off x="4684429" y="815118"/>
            <a:ext cx="1556515" cy="1200141"/>
          </a:xfrm>
          <a:prstGeom prst="rect">
            <a:avLst/>
          </a:prstGeom>
        </p:spPr>
      </p:pic>
      <p:pic>
        <p:nvPicPr>
          <p:cNvPr id="24" name="Picture 23">
            <a:extLst>
              <a:ext uri="{FF2B5EF4-FFF2-40B4-BE49-F238E27FC236}">
                <a16:creationId xmlns:a16="http://schemas.microsoft.com/office/drawing/2014/main" id="{ECDE722E-4E81-CFCC-F43F-A2C5FBFCE479}"/>
              </a:ext>
            </a:extLst>
          </p:cNvPr>
          <p:cNvPicPr>
            <a:picLocks noChangeAspect="1"/>
          </p:cNvPicPr>
          <p:nvPr/>
        </p:nvPicPr>
        <p:blipFill>
          <a:blip r:embed="rId10"/>
          <a:stretch>
            <a:fillRect/>
          </a:stretch>
        </p:blipFill>
        <p:spPr>
          <a:xfrm>
            <a:off x="384474" y="4345555"/>
            <a:ext cx="1402364" cy="1117055"/>
          </a:xfrm>
          <a:prstGeom prst="rect">
            <a:avLst/>
          </a:prstGeom>
        </p:spPr>
      </p:pic>
      <p:pic>
        <p:nvPicPr>
          <p:cNvPr id="26" name="Picture 25">
            <a:extLst>
              <a:ext uri="{FF2B5EF4-FFF2-40B4-BE49-F238E27FC236}">
                <a16:creationId xmlns:a16="http://schemas.microsoft.com/office/drawing/2014/main" id="{5D040060-3B85-48F3-C832-E262BF908F81}"/>
              </a:ext>
            </a:extLst>
          </p:cNvPr>
          <p:cNvPicPr>
            <a:picLocks noChangeAspect="1"/>
          </p:cNvPicPr>
          <p:nvPr/>
        </p:nvPicPr>
        <p:blipFill>
          <a:blip r:embed="rId11"/>
          <a:stretch>
            <a:fillRect/>
          </a:stretch>
        </p:blipFill>
        <p:spPr>
          <a:xfrm>
            <a:off x="1830265" y="4345555"/>
            <a:ext cx="1467138" cy="1115885"/>
          </a:xfrm>
          <a:prstGeom prst="rect">
            <a:avLst/>
          </a:prstGeom>
        </p:spPr>
      </p:pic>
      <p:pic>
        <p:nvPicPr>
          <p:cNvPr id="28" name="Picture 27">
            <a:extLst>
              <a:ext uri="{FF2B5EF4-FFF2-40B4-BE49-F238E27FC236}">
                <a16:creationId xmlns:a16="http://schemas.microsoft.com/office/drawing/2014/main" id="{03173F7D-70F7-944F-CA65-68CEBBCC15DB}"/>
              </a:ext>
            </a:extLst>
          </p:cNvPr>
          <p:cNvPicPr>
            <a:picLocks noChangeAspect="1"/>
          </p:cNvPicPr>
          <p:nvPr/>
        </p:nvPicPr>
        <p:blipFill>
          <a:blip r:embed="rId12"/>
          <a:stretch>
            <a:fillRect/>
          </a:stretch>
        </p:blipFill>
        <p:spPr>
          <a:xfrm>
            <a:off x="3297403" y="4362682"/>
            <a:ext cx="1448943" cy="1118865"/>
          </a:xfrm>
          <a:prstGeom prst="rect">
            <a:avLst/>
          </a:prstGeom>
        </p:spPr>
      </p:pic>
      <p:pic>
        <p:nvPicPr>
          <p:cNvPr id="30" name="Picture 29">
            <a:extLst>
              <a:ext uri="{FF2B5EF4-FFF2-40B4-BE49-F238E27FC236}">
                <a16:creationId xmlns:a16="http://schemas.microsoft.com/office/drawing/2014/main" id="{F36BEEAF-2022-5E52-0777-6A1100F446BF}"/>
              </a:ext>
            </a:extLst>
          </p:cNvPr>
          <p:cNvPicPr>
            <a:picLocks noChangeAspect="1"/>
          </p:cNvPicPr>
          <p:nvPr/>
        </p:nvPicPr>
        <p:blipFill>
          <a:blip r:embed="rId13"/>
          <a:stretch>
            <a:fillRect/>
          </a:stretch>
        </p:blipFill>
        <p:spPr>
          <a:xfrm>
            <a:off x="4684429" y="4362682"/>
            <a:ext cx="1529055" cy="1127062"/>
          </a:xfrm>
          <a:prstGeom prst="rect">
            <a:avLst/>
          </a:prstGeom>
        </p:spPr>
      </p:pic>
      <p:pic>
        <p:nvPicPr>
          <p:cNvPr id="32" name="Picture 31">
            <a:extLst>
              <a:ext uri="{FF2B5EF4-FFF2-40B4-BE49-F238E27FC236}">
                <a16:creationId xmlns:a16="http://schemas.microsoft.com/office/drawing/2014/main" id="{9760E980-3FDA-24D2-7C35-461271001BE9}"/>
              </a:ext>
            </a:extLst>
          </p:cNvPr>
          <p:cNvPicPr>
            <a:picLocks noChangeAspect="1"/>
          </p:cNvPicPr>
          <p:nvPr/>
        </p:nvPicPr>
        <p:blipFill>
          <a:blip r:embed="rId14"/>
          <a:stretch>
            <a:fillRect/>
          </a:stretch>
        </p:blipFill>
        <p:spPr>
          <a:xfrm>
            <a:off x="384474" y="5553910"/>
            <a:ext cx="1540671" cy="1188080"/>
          </a:xfrm>
          <a:prstGeom prst="rect">
            <a:avLst/>
          </a:prstGeom>
        </p:spPr>
      </p:pic>
      <p:pic>
        <p:nvPicPr>
          <p:cNvPr id="34" name="Picture 33">
            <a:extLst>
              <a:ext uri="{FF2B5EF4-FFF2-40B4-BE49-F238E27FC236}">
                <a16:creationId xmlns:a16="http://schemas.microsoft.com/office/drawing/2014/main" id="{423D2972-35B5-9F0E-C131-9091F1F778C8}"/>
              </a:ext>
            </a:extLst>
          </p:cNvPr>
          <p:cNvPicPr>
            <a:picLocks noChangeAspect="1"/>
          </p:cNvPicPr>
          <p:nvPr/>
        </p:nvPicPr>
        <p:blipFill>
          <a:blip r:embed="rId15"/>
          <a:stretch>
            <a:fillRect/>
          </a:stretch>
        </p:blipFill>
        <p:spPr>
          <a:xfrm>
            <a:off x="1925145" y="5540719"/>
            <a:ext cx="1597472" cy="1191765"/>
          </a:xfrm>
          <a:prstGeom prst="rect">
            <a:avLst/>
          </a:prstGeom>
        </p:spPr>
      </p:pic>
      <p:pic>
        <p:nvPicPr>
          <p:cNvPr id="36" name="Picture 35">
            <a:extLst>
              <a:ext uri="{FF2B5EF4-FFF2-40B4-BE49-F238E27FC236}">
                <a16:creationId xmlns:a16="http://schemas.microsoft.com/office/drawing/2014/main" id="{3B3AC885-FA54-C394-3E3D-BE09B99DC4EA}"/>
              </a:ext>
            </a:extLst>
          </p:cNvPr>
          <p:cNvPicPr>
            <a:picLocks noChangeAspect="1"/>
          </p:cNvPicPr>
          <p:nvPr/>
        </p:nvPicPr>
        <p:blipFill>
          <a:blip r:embed="rId16"/>
          <a:stretch>
            <a:fillRect/>
          </a:stretch>
        </p:blipFill>
        <p:spPr>
          <a:xfrm>
            <a:off x="3587103" y="5510090"/>
            <a:ext cx="1732520" cy="1200677"/>
          </a:xfrm>
          <a:prstGeom prst="rect">
            <a:avLst/>
          </a:prstGeom>
        </p:spPr>
      </p:pic>
      <p:pic>
        <p:nvPicPr>
          <p:cNvPr id="38" name="Picture 37">
            <a:extLst>
              <a:ext uri="{FF2B5EF4-FFF2-40B4-BE49-F238E27FC236}">
                <a16:creationId xmlns:a16="http://schemas.microsoft.com/office/drawing/2014/main" id="{4F6FDB08-FDCD-BE76-3E8E-EDE5B1555BF5}"/>
              </a:ext>
            </a:extLst>
          </p:cNvPr>
          <p:cNvPicPr>
            <a:picLocks noChangeAspect="1"/>
          </p:cNvPicPr>
          <p:nvPr/>
        </p:nvPicPr>
        <p:blipFill>
          <a:blip r:embed="rId17"/>
          <a:stretch>
            <a:fillRect/>
          </a:stretch>
        </p:blipFill>
        <p:spPr>
          <a:xfrm>
            <a:off x="5267580" y="5461440"/>
            <a:ext cx="1765250" cy="1243396"/>
          </a:xfrm>
          <a:prstGeom prst="rect">
            <a:avLst/>
          </a:prstGeom>
        </p:spPr>
      </p:pic>
      <p:pic>
        <p:nvPicPr>
          <p:cNvPr id="40" name="Picture 39">
            <a:extLst>
              <a:ext uri="{FF2B5EF4-FFF2-40B4-BE49-F238E27FC236}">
                <a16:creationId xmlns:a16="http://schemas.microsoft.com/office/drawing/2014/main" id="{0E0A2FC0-D21A-2DCC-30F1-A5323E89E7B6}"/>
              </a:ext>
            </a:extLst>
          </p:cNvPr>
          <p:cNvPicPr>
            <a:picLocks noChangeAspect="1"/>
          </p:cNvPicPr>
          <p:nvPr/>
        </p:nvPicPr>
        <p:blipFill>
          <a:blip r:embed="rId18"/>
          <a:stretch>
            <a:fillRect/>
          </a:stretch>
        </p:blipFill>
        <p:spPr>
          <a:xfrm>
            <a:off x="7094447" y="5363590"/>
            <a:ext cx="1901905" cy="1493676"/>
          </a:xfrm>
          <a:prstGeom prst="rect">
            <a:avLst/>
          </a:prstGeom>
        </p:spPr>
      </p:pic>
    </p:spTree>
    <p:extLst>
      <p:ext uri="{BB962C8B-B14F-4D97-AF65-F5344CB8AC3E}">
        <p14:creationId xmlns:p14="http://schemas.microsoft.com/office/powerpoint/2010/main" val="4673780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 design</Template>
  <TotalTime>2286</TotalTime>
  <Words>2747</Words>
  <Application>Microsoft Office PowerPoint</Application>
  <PresentationFormat>Widescreen</PresentationFormat>
  <Paragraphs>179</Paragraphs>
  <Slides>40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-apple-system</vt:lpstr>
      <vt:lpstr>Söhne</vt:lpstr>
      <vt:lpstr>Tw Cen MT (Body)</vt:lpstr>
      <vt:lpstr>Arial</vt:lpstr>
      <vt:lpstr>Calibri</vt:lpstr>
      <vt:lpstr>Candara</vt:lpstr>
      <vt:lpstr>Consolas</vt:lpstr>
      <vt:lpstr>Tw Cen MT</vt:lpstr>
      <vt:lpstr>Circuit</vt:lpstr>
      <vt:lpstr>AI and machine learning CA1</vt:lpstr>
      <vt:lpstr>Step 1:  Exploratory data analysis</vt:lpstr>
      <vt:lpstr>  Classification dataset  1.1 Data overview for PREDicting water quality </vt:lpstr>
      <vt:lpstr>1.2 Feature analysis and Data visualisation</vt:lpstr>
      <vt:lpstr>PowerPoint Presentation</vt:lpstr>
      <vt:lpstr>Step 2:  DATA PREProcessing/Feature engineering</vt:lpstr>
      <vt:lpstr>Did you process the features in any way? </vt:lpstr>
      <vt:lpstr>2.2 Dropping rows and imputing</vt:lpstr>
      <vt:lpstr>2.3 Data visualization after imputing</vt:lpstr>
      <vt:lpstr>Step 3:  MODEl selection</vt:lpstr>
      <vt:lpstr>PowerPoint Presentation</vt:lpstr>
      <vt:lpstr>Step 4 :  Hyperparameter tuning for the top 4 models and model evaluation </vt:lpstr>
      <vt:lpstr>PowerPoint Presentation</vt:lpstr>
      <vt:lpstr>GRADIENT BOOSTiNG </vt:lpstr>
      <vt:lpstr>PowerPoint Presentation</vt:lpstr>
      <vt:lpstr>Support vector machine</vt:lpstr>
      <vt:lpstr>WHICH MODEL IS THE BEST?</vt:lpstr>
      <vt:lpstr>DUMMY BASELINE MODEL</vt:lpstr>
      <vt:lpstr>HOW DOES MY DUMMY MODEL COMPARE WITH my best CLASSIFICATion model?</vt:lpstr>
      <vt:lpstr>PowerPoint Presentation</vt:lpstr>
      <vt:lpstr>Predicting  Hospital cost ($)  Regression</vt:lpstr>
      <vt:lpstr>Step 1:  EDA</vt:lpstr>
      <vt:lpstr>1.1 DATA overview for Predicting hospital cost</vt:lpstr>
      <vt:lpstr>1.2 DATA visualization</vt:lpstr>
      <vt:lpstr>PowerPoint Presentation</vt:lpstr>
      <vt:lpstr>Step 2:  data preprocessing/FEATURE ENGINEERiNG</vt:lpstr>
      <vt:lpstr>2.1 Checking for missing data and anomalies 2.2 Creating new file</vt:lpstr>
      <vt:lpstr>2.3 one-hot encoding </vt:lpstr>
      <vt:lpstr>2.4 Feature engineering (in code its in the model selection area as x &amp;y are needed)</vt:lpstr>
      <vt:lpstr>Step 3:   Model selection</vt:lpstr>
      <vt:lpstr>3.1 defining x&amp;y and 3.2 train-test Split and 3.3 scaling</vt:lpstr>
      <vt:lpstr>3.4 Finding the best models to be hyperparameter tuned </vt:lpstr>
      <vt:lpstr>3.5 Best Performing Models to do hyperparameter tuning  </vt:lpstr>
      <vt:lpstr>4 hyperparameter tuning</vt:lpstr>
      <vt:lpstr>4.2 The best model after hyperparameter tuning</vt:lpstr>
      <vt:lpstr>5 Dummy baseline model</vt:lpstr>
      <vt:lpstr>HOW DOES MY DUMMY MODEL COMPARE WITH my best regression model?</vt:lpstr>
      <vt:lpstr>FEATURE IMPORTAnce oF the gradient boosting regression model</vt:lpstr>
      <vt:lpstr>What have I learnt from the assignment?</vt:lpstr>
      <vt:lpstr>Thank You FOR TEACHING ME AI AND machine learning it is so much funnnnnn sorry for making it so longwinded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and machine learning CA1</dc:title>
  <dc:creator>Shaun K Rui Yu</dc:creator>
  <cp:lastModifiedBy>Shaun K Rui Yu</cp:lastModifiedBy>
  <cp:revision>1</cp:revision>
  <dcterms:created xsi:type="dcterms:W3CDTF">2023-12-02T15:54:22Z</dcterms:created>
  <dcterms:modified xsi:type="dcterms:W3CDTF">2023-12-04T16:23:27Z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